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7" r:id="rId5"/>
    <p:sldId id="261" r:id="rId6"/>
    <p:sldId id="291" r:id="rId7"/>
    <p:sldId id="277" r:id="rId8"/>
    <p:sldId id="278" r:id="rId9"/>
    <p:sldId id="279" r:id="rId10"/>
    <p:sldId id="280" r:id="rId11"/>
    <p:sldId id="281" r:id="rId12"/>
    <p:sldId id="29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III. </a:t>
            </a:r>
            <a:r>
              <a:rPr lang="pt-BR" b="1" dirty="0">
                <a:solidFill>
                  <a:schemeClr val="bg1"/>
                </a:solidFill>
              </a:rPr>
              <a:t>A METADE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MENSAGEM - (Jo 7.14-24)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66734"/>
            <a:ext cx="9144000" cy="20334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É para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que estão dispostos (v. 17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3200" dirty="0"/>
              <a:t>Quando existe </a:t>
            </a:r>
            <a:r>
              <a:rPr lang="pt-BR" sz="3200" b="1" dirty="0"/>
              <a:t>disposição para obedecer </a:t>
            </a:r>
            <a:r>
              <a:rPr lang="pt-BR" sz="3200" dirty="0"/>
              <a:t>a Deus, a névoa que cega o entendimento desaparece. </a:t>
            </a:r>
            <a:r>
              <a:rPr lang="pt-BR" sz="3200" dirty="0" smtClean="0"/>
              <a:t>(</a:t>
            </a:r>
            <a:r>
              <a:rPr lang="pt-BR" sz="3200" dirty="0" err="1" smtClean="0"/>
              <a:t>Jo</a:t>
            </a:r>
            <a:r>
              <a:rPr lang="pt-BR" sz="3200" dirty="0" smtClean="0"/>
              <a:t> </a:t>
            </a:r>
            <a:r>
              <a:rPr lang="pt-BR" sz="3200" dirty="0"/>
              <a:t>14.21</a:t>
            </a:r>
            <a:r>
              <a:rPr lang="pt-BR" sz="3200" dirty="0" smtClean="0"/>
              <a:t>). É preciso </a:t>
            </a:r>
            <a:r>
              <a:rPr lang="pt-BR" sz="3200" b="1" dirty="0" smtClean="0"/>
              <a:t>compromisso e sujeição </a:t>
            </a:r>
            <a:r>
              <a:rPr lang="pt-BR" sz="3200" dirty="0" smtClean="0"/>
              <a:t>a Deus!</a:t>
            </a:r>
            <a:endParaRPr lang="pt-BR" sz="3200" b="1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29603877-F8C9-4FBD-8514-14204127291A}"/>
              </a:ext>
            </a:extLst>
          </p:cNvPr>
          <p:cNvSpPr txBox="1">
            <a:spLocks/>
          </p:cNvSpPr>
          <p:nvPr/>
        </p:nvSpPr>
        <p:spPr>
          <a:xfrm>
            <a:off x="0" y="4151583"/>
            <a:ext cx="9144000" cy="2566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Glorifica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18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buNone/>
            </a:pPr>
            <a:r>
              <a:rPr lang="pt-BR" sz="3200" dirty="0" smtClean="0"/>
              <a:t>Falsos </a:t>
            </a:r>
            <a:r>
              <a:rPr lang="pt-BR" sz="3200" dirty="0"/>
              <a:t>mestres querem aplausos para </a:t>
            </a:r>
            <a:r>
              <a:rPr lang="pt-BR" sz="3200" dirty="0" smtClean="0"/>
              <a:t>si, buscam </a:t>
            </a:r>
            <a:r>
              <a:rPr lang="pt-BR" sz="3200" dirty="0"/>
              <a:t>atenção, </a:t>
            </a:r>
            <a:r>
              <a:rPr lang="pt-BR" sz="3200" dirty="0" smtClean="0"/>
              <a:t>fama e prestígio pessoal (</a:t>
            </a:r>
            <a:r>
              <a:rPr lang="pt-BR" sz="3200" dirty="0" err="1" smtClean="0"/>
              <a:t>Jo</a:t>
            </a:r>
            <a:r>
              <a:rPr lang="pt-BR" sz="3200" dirty="0" smtClean="0"/>
              <a:t> 5.41)</a:t>
            </a:r>
          </a:p>
          <a:p>
            <a:pPr marL="0" indent="0" algn="just">
              <a:buNone/>
            </a:pPr>
            <a:r>
              <a:rPr lang="pt-BR" sz="3200" dirty="0" smtClean="0"/>
              <a:t>O </a:t>
            </a:r>
            <a:r>
              <a:rPr lang="pt-BR" sz="3200" dirty="0"/>
              <a:t>verdadeiro mestre </a:t>
            </a:r>
            <a:r>
              <a:rPr lang="pt-BR" sz="3200" dirty="0" smtClean="0"/>
              <a:t>espiritual tira o foco de </a:t>
            </a:r>
            <a:r>
              <a:rPr lang="pt-BR" sz="3200" dirty="0"/>
              <a:t>si </a:t>
            </a:r>
            <a:r>
              <a:rPr lang="pt-BR" sz="3200" dirty="0" smtClean="0"/>
              <a:t>o aponta para a </a:t>
            </a:r>
            <a:r>
              <a:rPr lang="pt-BR" sz="3200" dirty="0"/>
              <a:t>glória de Deus.</a:t>
            </a:r>
          </a:p>
        </p:txBody>
      </p:sp>
    </p:spTree>
    <p:extLst>
      <p:ext uri="{BB962C8B-B14F-4D97-AF65-F5344CB8AC3E}">
        <p14:creationId xmlns:p14="http://schemas.microsoft.com/office/powerpoint/2010/main" val="9509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1504"/>
            <a:ext cx="9144000" cy="5036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 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hipocrisia e a incoerência (vs. 19-24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buNone/>
            </a:pPr>
            <a:r>
              <a:rPr lang="pt-BR" sz="3200" dirty="0" smtClean="0"/>
              <a:t>Jesus </a:t>
            </a:r>
            <a:r>
              <a:rPr lang="pt-BR" sz="3200" dirty="0"/>
              <a:t>retomou a discussão de João </a:t>
            </a:r>
            <a:r>
              <a:rPr lang="pt-BR" sz="3200" dirty="0" smtClean="0"/>
              <a:t>5.1-18.</a:t>
            </a:r>
          </a:p>
          <a:p>
            <a:pPr marL="0" indent="0" algn="just">
              <a:buNone/>
            </a:pPr>
            <a:r>
              <a:rPr lang="pt-BR" sz="3200" dirty="0" smtClean="0"/>
              <a:t>A denúncia de </a:t>
            </a:r>
            <a:r>
              <a:rPr lang="pt-BR" sz="3200" dirty="0"/>
              <a:t>Jesus foi que eles tinham a Lei, mas não obedeciam a ela (v</a:t>
            </a:r>
            <a:r>
              <a:rPr lang="pt-BR" sz="3200" dirty="0" smtClean="0"/>
              <a:t>. 19; cf. </a:t>
            </a:r>
            <a:r>
              <a:rPr lang="pt-BR" sz="3200" dirty="0" err="1" smtClean="0"/>
              <a:t>Êx</a:t>
            </a:r>
            <a:r>
              <a:rPr lang="pt-BR" sz="3200" dirty="0" smtClean="0"/>
              <a:t> 20.13).</a:t>
            </a:r>
          </a:p>
          <a:p>
            <a:pPr marL="0" indent="0" algn="just">
              <a:buNone/>
            </a:pPr>
            <a:r>
              <a:rPr lang="pt-BR" sz="3200" dirty="0" smtClean="0"/>
              <a:t>Uma </a:t>
            </a:r>
            <a:r>
              <a:rPr lang="pt-BR" sz="3200" b="1" dirty="0" smtClean="0"/>
              <a:t>mente esclarecida e instruída </a:t>
            </a:r>
            <a:r>
              <a:rPr lang="pt-BR" sz="3200" b="1" dirty="0" smtClean="0">
                <a:solidFill>
                  <a:srgbClr val="FF0000"/>
                </a:solidFill>
              </a:rPr>
              <a:t>não é</a:t>
            </a:r>
            <a:r>
              <a:rPr lang="pt-BR" sz="3200" dirty="0" smtClean="0"/>
              <a:t> sinônimo de um </a:t>
            </a:r>
            <a:r>
              <a:rPr lang="pt-BR" sz="3200" b="1" dirty="0" smtClean="0"/>
              <a:t>coração piedoso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r>
              <a:rPr lang="pt-BR" sz="3200" dirty="0"/>
              <a:t>A</a:t>
            </a:r>
            <a:r>
              <a:rPr lang="pt-BR" sz="3200" dirty="0" smtClean="0"/>
              <a:t> </a:t>
            </a:r>
            <a:r>
              <a:rPr lang="pt-BR" sz="3200" dirty="0"/>
              <a:t>multidão </a:t>
            </a:r>
            <a:r>
              <a:rPr lang="pt-BR" sz="3200" dirty="0" smtClean="0"/>
              <a:t>negava que queria matar </a:t>
            </a:r>
            <a:r>
              <a:rPr lang="pt-BR" sz="3200" dirty="0"/>
              <a:t>Jesus (v</a:t>
            </a:r>
            <a:r>
              <a:rPr lang="pt-BR" sz="3200" dirty="0" smtClean="0"/>
              <a:t>. 20</a:t>
            </a:r>
            <a:r>
              <a:rPr lang="pt-BR" sz="3200" dirty="0"/>
              <a:t>). </a:t>
            </a:r>
            <a:r>
              <a:rPr lang="pt-BR" sz="3200" dirty="0" smtClean="0"/>
              <a:t>Porém as atitudes dela revelavam isso.</a:t>
            </a:r>
          </a:p>
          <a:p>
            <a:pPr marL="0" indent="0" algn="just">
              <a:buNone/>
            </a:pPr>
            <a:r>
              <a:rPr lang="pt-BR" sz="3200" dirty="0" smtClean="0"/>
              <a:t>Jesus apontou </a:t>
            </a:r>
            <a:r>
              <a:rPr lang="pt-BR" sz="3200" dirty="0"/>
              <a:t>a incoerência deles </a:t>
            </a:r>
            <a:r>
              <a:rPr lang="pt-BR" sz="3200" dirty="0" smtClean="0"/>
              <a:t>(vs. 21-24): podia-se circuncidar, mas não curar no sábado.</a:t>
            </a:r>
            <a:endParaRPr lang="pt-BR" sz="3200" b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III. </a:t>
            </a:r>
            <a:r>
              <a:rPr lang="pt-BR" b="1" dirty="0">
                <a:solidFill>
                  <a:schemeClr val="bg1"/>
                </a:solidFill>
              </a:rPr>
              <a:t>A METADE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MENSAGEM - (Jo 7.14-24)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PRÓXIMA  AULA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103733"/>
            <a:ext cx="9144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smtClean="0">
                <a:latin typeface="+mn-lt"/>
              </a:rPr>
              <a:t>IV. </a:t>
            </a:r>
            <a:r>
              <a:rPr lang="pt-BR" sz="3200" b="1" dirty="0" smtClean="0">
                <a:latin typeface="+mn-lt"/>
              </a:rPr>
              <a:t>Ao longo da festa: discussão (vs. 25-36) </a:t>
            </a:r>
            <a:endParaRPr lang="pt-BR" sz="3200" b="1" dirty="0"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3242063"/>
            <a:ext cx="9144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V. </a:t>
            </a:r>
            <a:r>
              <a:rPr lang="pt-BR" sz="3200" b="1" dirty="0">
                <a:latin typeface="+mn-lt"/>
              </a:rPr>
              <a:t>O final da </a:t>
            </a:r>
            <a:r>
              <a:rPr lang="pt-BR" sz="3200" b="1" dirty="0" smtClean="0">
                <a:latin typeface="+mn-lt"/>
              </a:rPr>
              <a:t>festa: divisão (vs. 37-53</a:t>
            </a:r>
            <a:r>
              <a:rPr lang="pt-BR" sz="3200" b="1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0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JESUS E A FESTA DAS CABANAS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JO 7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0" y="5115343"/>
            <a:ext cx="91439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VERSÍCULO-CHAVE</a:t>
            </a:r>
          </a:p>
          <a:p>
            <a:pPr algn="ctr"/>
            <a:r>
              <a:rPr lang="pt-BR" sz="2500" i="1" spc="-90" dirty="0"/>
              <a:t>“No último dia, o grande dia da festa, Jesus se levantou e disse em voz alta: Se alguém tem sede, venha a mim e beba. Quem crer em mim, como diz a Escritura, do seu interior fluirão rios de água viva.” </a:t>
            </a:r>
            <a:r>
              <a:rPr lang="pt-BR" sz="2500" i="1" spc="-90" dirty="0" smtClean="0"/>
              <a:t>(</a:t>
            </a:r>
            <a:r>
              <a:rPr lang="pt-BR" sz="2500" spc="-90" dirty="0" err="1" smtClean="0"/>
              <a:t>Jo</a:t>
            </a:r>
            <a:r>
              <a:rPr lang="pt-BR" sz="2500" spc="-90" dirty="0" smtClean="0"/>
              <a:t> 7.37-38)</a:t>
            </a:r>
            <a:endParaRPr lang="pt-BR" sz="2500" spc="-90" dirty="0"/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Foco </a:t>
            </a:r>
            <a:r>
              <a:rPr lang="pt-BR" b="1" dirty="0">
                <a:solidFill>
                  <a:schemeClr val="bg1"/>
                </a:solidFill>
              </a:rPr>
              <a:t>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06705C0-0135-4582-9393-4C35119C9CD2}"/>
              </a:ext>
            </a:extLst>
          </p:cNvPr>
          <p:cNvSpPr txBox="1"/>
          <p:nvPr/>
        </p:nvSpPr>
        <p:spPr>
          <a:xfrm>
            <a:off x="13254" y="5165782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Ao estudar esta lição, você vai identificar a </a:t>
            </a:r>
            <a:r>
              <a:rPr lang="pt-BR" sz="3200" b="1" dirty="0"/>
              <a:t>perseguição a Cristo</a:t>
            </a:r>
            <a:r>
              <a:rPr lang="pt-BR" sz="3200" dirty="0"/>
              <a:t> </a:t>
            </a:r>
            <a:r>
              <a:rPr lang="pt-BR" sz="3200" dirty="0" smtClean="0"/>
              <a:t>por causa da  </a:t>
            </a:r>
            <a:r>
              <a:rPr lang="pt-BR" sz="3200" b="1" dirty="0" smtClean="0"/>
              <a:t>identidade</a:t>
            </a:r>
            <a:r>
              <a:rPr lang="pt-BR" sz="3200" dirty="0" smtClean="0"/>
              <a:t> </a:t>
            </a:r>
            <a:r>
              <a:rPr lang="pt-BR" sz="3200" dirty="0"/>
              <a:t>e do </a:t>
            </a:r>
            <a:r>
              <a:rPr lang="pt-BR" sz="3200" b="1" dirty="0"/>
              <a:t>ensino</a:t>
            </a:r>
            <a:r>
              <a:rPr lang="pt-BR" sz="3200" dirty="0"/>
              <a:t> </a:t>
            </a:r>
            <a:r>
              <a:rPr lang="pt-BR" sz="3200" dirty="0" smtClean="0"/>
              <a:t>dele</a:t>
            </a:r>
            <a:r>
              <a:rPr lang="pt-BR" sz="3200" dirty="0"/>
              <a:t> </a:t>
            </a:r>
            <a:r>
              <a:rPr lang="pt-BR" sz="3200" dirty="0" smtClean="0"/>
              <a:t>e da </a:t>
            </a:r>
            <a:r>
              <a:rPr lang="pt-BR" sz="3200" b="1" dirty="0" smtClean="0"/>
              <a:t>incredulidade</a:t>
            </a:r>
            <a:r>
              <a:rPr lang="pt-BR" sz="3200" dirty="0" smtClean="0"/>
              <a:t> das pessoas.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Garamond" panose="02020404030301010803" pitchFamily="18" charset="0"/>
              </a:rPr>
              <a:t>OBJETIVOS DA LIÇÃO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6792"/>
            <a:ext cx="9144000" cy="500120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sz="3200" b="1" dirty="0" smtClean="0">
                <a:solidFill>
                  <a:srgbClr val="0000FF"/>
                </a:solidFill>
              </a:rPr>
              <a:t>SABER</a:t>
            </a:r>
            <a:r>
              <a:rPr lang="pt-BR" sz="3200" b="1" dirty="0" smtClean="0"/>
              <a:t> </a:t>
            </a:r>
            <a:r>
              <a:rPr lang="pt-BR" sz="3200" b="1" dirty="0" smtClean="0">
                <a:sym typeface="Wingdings" panose="05000000000000000000" pitchFamily="2" charset="2"/>
              </a:rPr>
              <a:t> </a:t>
            </a:r>
            <a:r>
              <a:rPr lang="pt-BR" sz="3200" dirty="0" smtClean="0">
                <a:sym typeface="Wingdings" panose="05000000000000000000" pitchFamily="2" charset="2"/>
              </a:rPr>
              <a:t>Compreender</a:t>
            </a:r>
            <a:r>
              <a:rPr lang="pt-BR" sz="3200" dirty="0" smtClean="0"/>
              <a:t> </a:t>
            </a:r>
            <a:r>
              <a:rPr lang="pt-BR" sz="3200" dirty="0"/>
              <a:t>que a identidade e o ensino de Cristo são contra o sistema do mundo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200" b="1" dirty="0" smtClean="0">
                <a:solidFill>
                  <a:srgbClr val="0000FF"/>
                </a:solidFill>
              </a:rPr>
              <a:t>SENTIR</a:t>
            </a:r>
            <a:r>
              <a:rPr lang="pt-BR" sz="3200" b="1" dirty="0"/>
              <a:t> </a:t>
            </a:r>
            <a:r>
              <a:rPr lang="pt-BR" sz="3200" b="1" dirty="0" smtClean="0">
                <a:sym typeface="Wingdings" panose="05000000000000000000" pitchFamily="2" charset="2"/>
              </a:rPr>
              <a:t> </a:t>
            </a:r>
            <a:r>
              <a:rPr lang="pt-BR" sz="3200" dirty="0" smtClean="0"/>
              <a:t>Compadecer-se </a:t>
            </a:r>
            <a:r>
              <a:rPr lang="pt-BR" sz="3200" dirty="0"/>
              <a:t>daqueles que são perseguidos por causa de Cristo</a:t>
            </a:r>
            <a:r>
              <a:rPr lang="pt-BR" sz="32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b="1" dirty="0" smtClean="0">
                <a:solidFill>
                  <a:srgbClr val="0000FF"/>
                </a:solidFill>
              </a:rPr>
              <a:t>AGIR</a:t>
            </a:r>
            <a:r>
              <a:rPr lang="pt-BR" sz="3200" b="1" dirty="0">
                <a:solidFill>
                  <a:srgbClr val="0000FF"/>
                </a:solidFill>
              </a:rPr>
              <a:t> </a:t>
            </a:r>
            <a:r>
              <a:rPr lang="pt-BR" sz="3200" b="1" dirty="0" smtClean="0">
                <a:sym typeface="Wingdings" panose="05000000000000000000" pitchFamily="2" charset="2"/>
              </a:rPr>
              <a:t> </a:t>
            </a:r>
            <a:r>
              <a:rPr lang="pt-BR" sz="3200" dirty="0" smtClean="0"/>
              <a:t>Viver </a:t>
            </a:r>
            <a:r>
              <a:rPr lang="pt-BR" sz="3200" dirty="0"/>
              <a:t>o evangelho de Cristo a qualquer custo, preparando-se para </a:t>
            </a:r>
            <a:r>
              <a:rPr lang="pt-BR" sz="3200" dirty="0" smtClean="0"/>
              <a:t>testemunhar dele </a:t>
            </a:r>
            <a:r>
              <a:rPr lang="pt-BR" sz="3200" dirty="0"/>
              <a:t>em toda circunstância.</a:t>
            </a:r>
          </a:p>
        </p:txBody>
      </p:sp>
    </p:spTree>
    <p:extLst>
      <p:ext uri="{BB962C8B-B14F-4D97-AF65-F5344CB8AC3E}">
        <p14:creationId xmlns:p14="http://schemas.microsoft.com/office/powerpoint/2010/main" val="33083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 FESTA DOS TABERNÁCULOS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97081"/>
            <a:ext cx="9144000" cy="48676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 smtClean="0"/>
              <a:t>Também chamada de </a:t>
            </a:r>
            <a:r>
              <a:rPr lang="pt-BR" sz="3200" b="1" i="1" dirty="0" smtClean="0"/>
              <a:t>Festa das Cabanas</a:t>
            </a:r>
            <a:r>
              <a:rPr lang="pt-BR" sz="3200" i="1" dirty="0" smtClean="0"/>
              <a:t>, durava 7 dias.</a:t>
            </a:r>
          </a:p>
          <a:p>
            <a:pPr marL="0" indent="0" algn="just">
              <a:buNone/>
            </a:pPr>
            <a:r>
              <a:rPr lang="pt-BR" sz="3200" dirty="0" smtClean="0"/>
              <a:t>As </a:t>
            </a:r>
            <a:r>
              <a:rPr lang="pt-BR" sz="3200" dirty="0"/>
              <a:t>pessoas ficavam em barracas feitas de palha e folhas, no quintal ou no teto </a:t>
            </a:r>
            <a:r>
              <a:rPr lang="pt-BR" sz="3200" dirty="0" smtClean="0"/>
              <a:t>de suas residências.</a:t>
            </a:r>
          </a:p>
          <a:p>
            <a:pPr marL="0" indent="0" algn="just">
              <a:buNone/>
            </a:pPr>
            <a:r>
              <a:rPr lang="pt-BR" sz="3200" dirty="0" smtClean="0"/>
              <a:t>A área do templo era iluminada por candelabros para lembrar a coluna de fogo que havia guiado o povo no deserto.</a:t>
            </a:r>
          </a:p>
          <a:p>
            <a:pPr marL="0" indent="0" algn="just">
              <a:buNone/>
            </a:pPr>
            <a:r>
              <a:rPr lang="pt-BR" sz="3200" dirty="0" smtClean="0"/>
              <a:t>Recordavam a </a:t>
            </a:r>
            <a:r>
              <a:rPr lang="pt-BR" sz="3200" dirty="0"/>
              <a:t>libertação do </a:t>
            </a:r>
            <a:r>
              <a:rPr lang="pt-BR" sz="3200" dirty="0" smtClean="0"/>
              <a:t>Egito, </a:t>
            </a:r>
            <a:r>
              <a:rPr lang="pt-BR" sz="3200" dirty="0"/>
              <a:t>quando tiveram que morar em tendas enquanto peregrinavam pelo </a:t>
            </a:r>
            <a:r>
              <a:rPr lang="pt-BR" sz="3200" dirty="0" smtClean="0"/>
              <a:t>deserto</a:t>
            </a:r>
            <a:r>
              <a:rPr lang="pt-BR" sz="3200" dirty="0"/>
              <a:t> </a:t>
            </a:r>
            <a:r>
              <a:rPr lang="pt-BR" sz="3200" dirty="0" smtClean="0"/>
              <a:t>(</a:t>
            </a:r>
            <a:r>
              <a:rPr lang="pt-BR" sz="3200" dirty="0" err="1" smtClean="0"/>
              <a:t>Lv</a:t>
            </a:r>
            <a:r>
              <a:rPr lang="pt-BR" sz="3200" dirty="0" smtClean="0"/>
              <a:t> 23.33-44).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I. </a:t>
            </a:r>
            <a:r>
              <a:rPr lang="pt-BR" b="1" dirty="0" smtClean="0">
                <a:solidFill>
                  <a:schemeClr val="bg1"/>
                </a:solidFill>
              </a:rPr>
              <a:t>ANTES DA </a:t>
            </a:r>
            <a:r>
              <a:rPr lang="pt-BR" b="1" dirty="0">
                <a:solidFill>
                  <a:schemeClr val="bg1"/>
                </a:solidFill>
              </a:rPr>
              <a:t>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INCREDULIDADE </a:t>
            </a:r>
            <a:r>
              <a:rPr lang="pt-BR" b="1" dirty="0">
                <a:solidFill>
                  <a:schemeClr val="bg1"/>
                </a:solidFill>
              </a:rPr>
              <a:t>- 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7.1-9)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89985"/>
            <a:ext cx="9144000" cy="34586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 incredulidade produz discórdia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(vs. 1-9)</a:t>
            </a:r>
            <a:endParaRPr lang="pt-B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1200"/>
              </a:spcBef>
            </a:pPr>
            <a:r>
              <a:rPr lang="pt-BR" sz="3200" dirty="0" smtClean="0"/>
              <a:t>A intenção dos judeus era matar Jesus (</a:t>
            </a:r>
            <a:r>
              <a:rPr lang="pt-BR" sz="3200" dirty="0" err="1" smtClean="0"/>
              <a:t>Jo</a:t>
            </a:r>
            <a:r>
              <a:rPr lang="pt-BR" sz="3200" dirty="0" smtClean="0"/>
              <a:t> 5.1-18).</a:t>
            </a:r>
          </a:p>
          <a:p>
            <a:pPr algn="just">
              <a:spcBef>
                <a:spcPts val="1200"/>
              </a:spcBef>
            </a:pPr>
            <a:r>
              <a:rPr lang="pt-BR" sz="3200" dirty="0" smtClean="0"/>
              <a:t>A indignação contra Jesus aumentou porque ele se apresentou como Deus (“pão da vida” - </a:t>
            </a:r>
            <a:r>
              <a:rPr lang="pt-BR" sz="3200" dirty="0" err="1" smtClean="0"/>
              <a:t>Jo</a:t>
            </a:r>
            <a:r>
              <a:rPr lang="pt-BR" sz="3200" dirty="0" smtClean="0"/>
              <a:t> 6).</a:t>
            </a:r>
          </a:p>
          <a:p>
            <a:pPr algn="just">
              <a:spcBef>
                <a:spcPts val="1200"/>
              </a:spcBef>
            </a:pPr>
            <a:r>
              <a:rPr lang="pt-BR" sz="3200" dirty="0" smtClean="0"/>
              <a:t>Então</a:t>
            </a:r>
            <a:r>
              <a:rPr lang="pt-BR" sz="3200" dirty="0"/>
              <a:t>, Jesus decidiu permanecer </a:t>
            </a:r>
            <a:r>
              <a:rPr lang="pt-BR" sz="3200" dirty="0" smtClean="0"/>
              <a:t>na </a:t>
            </a:r>
            <a:r>
              <a:rPr lang="pt-BR" sz="3200" dirty="0"/>
              <a:t>Galileia (v</a:t>
            </a:r>
            <a:r>
              <a:rPr lang="pt-BR" sz="3200" dirty="0" smtClean="0"/>
              <a:t>. 1</a:t>
            </a:r>
            <a:r>
              <a:rPr lang="pt-BR" sz="3200" dirty="0"/>
              <a:t>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258268-ADB2-48F1-996B-C6704A07D272}"/>
              </a:ext>
            </a:extLst>
          </p:cNvPr>
          <p:cNvSpPr txBox="1"/>
          <p:nvPr/>
        </p:nvSpPr>
        <p:spPr>
          <a:xfrm>
            <a:off x="437322" y="1879097"/>
            <a:ext cx="8322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00FF"/>
                </a:solidFill>
              </a:rPr>
              <a:t>A intensa oposição e perseguição que Cristo sofreu tiveram origem na incredulidade.</a:t>
            </a:r>
          </a:p>
        </p:txBody>
      </p:sp>
    </p:spTree>
    <p:extLst>
      <p:ext uri="{BB962C8B-B14F-4D97-AF65-F5344CB8AC3E}">
        <p14:creationId xmlns:p14="http://schemas.microsoft.com/office/powerpoint/2010/main" val="30594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I. </a:t>
            </a:r>
            <a:r>
              <a:rPr lang="pt-BR" b="1" dirty="0" smtClean="0">
                <a:solidFill>
                  <a:schemeClr val="bg1"/>
                </a:solidFill>
              </a:rPr>
              <a:t>ANTES DA </a:t>
            </a:r>
            <a:r>
              <a:rPr lang="pt-BR" b="1" dirty="0">
                <a:solidFill>
                  <a:schemeClr val="bg1"/>
                </a:solidFill>
              </a:rPr>
              <a:t>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INCREDULIDADE </a:t>
            </a:r>
            <a:r>
              <a:rPr lang="pt-BR" b="1" dirty="0">
                <a:solidFill>
                  <a:schemeClr val="bg1"/>
                </a:solidFill>
              </a:rPr>
              <a:t>- 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7.1-9)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056574"/>
            <a:ext cx="9144000" cy="17734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/>
              <a:t>Jesus </a:t>
            </a:r>
            <a:r>
              <a:rPr lang="pt-BR" sz="3200" dirty="0" smtClean="0"/>
              <a:t>conhecia a vontade do Pai </a:t>
            </a:r>
            <a:r>
              <a:rPr lang="pt-BR" sz="3200" dirty="0"/>
              <a:t>(</a:t>
            </a:r>
            <a:r>
              <a:rPr lang="pt-BR" sz="3200" dirty="0" smtClean="0"/>
              <a:t>vs. 6 e 8) e fez </a:t>
            </a:r>
            <a:r>
              <a:rPr lang="pt-BR" sz="3200" dirty="0"/>
              <a:t>tudo no </a:t>
            </a:r>
            <a:r>
              <a:rPr lang="pt-BR" sz="3200" dirty="0" smtClean="0"/>
              <a:t>devido tempo. Mas a </a:t>
            </a:r>
            <a:r>
              <a:rPr lang="pt-BR" sz="3200" dirty="0"/>
              <a:t>incredulidade dos </a:t>
            </a:r>
            <a:r>
              <a:rPr lang="pt-BR" sz="3200" dirty="0" smtClean="0"/>
              <a:t>seus irmãos </a:t>
            </a:r>
            <a:r>
              <a:rPr lang="pt-BR" sz="3200" dirty="0"/>
              <a:t>gerava </a:t>
            </a:r>
            <a:r>
              <a:rPr lang="pt-BR" sz="3200" dirty="0" smtClean="0"/>
              <a:t>discórdia na família. </a:t>
            </a:r>
            <a:r>
              <a:rPr lang="pt-BR" sz="3200" dirty="0"/>
              <a:t>Eles </a:t>
            </a:r>
            <a:r>
              <a:rPr lang="pt-BR" sz="3200" dirty="0" smtClean="0"/>
              <a:t>foram </a:t>
            </a:r>
            <a:r>
              <a:rPr lang="pt-BR" sz="3200" dirty="0"/>
              <a:t>para a Judeia, e </a:t>
            </a:r>
            <a:r>
              <a:rPr lang="pt-BR" sz="3200" dirty="0" smtClean="0"/>
              <a:t>só depois </a:t>
            </a:r>
            <a:r>
              <a:rPr lang="pt-BR" sz="3200" dirty="0"/>
              <a:t>Jesus </a:t>
            </a:r>
            <a:r>
              <a:rPr lang="pt-BR" sz="3200" dirty="0" smtClean="0"/>
              <a:t>foi </a:t>
            </a:r>
            <a:r>
              <a:rPr lang="pt-BR" sz="3200" dirty="0"/>
              <a:t>também (</a:t>
            </a:r>
            <a:r>
              <a:rPr lang="pt-BR" sz="3200" dirty="0" smtClean="0"/>
              <a:t>vs. 9-10</a:t>
            </a:r>
            <a:r>
              <a:rPr lang="pt-BR" sz="3200" dirty="0"/>
              <a:t>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A79D2B6-7598-4721-8A3C-D76F1710ED8B}"/>
              </a:ext>
            </a:extLst>
          </p:cNvPr>
          <p:cNvSpPr txBox="1"/>
          <p:nvPr/>
        </p:nvSpPr>
        <p:spPr>
          <a:xfrm>
            <a:off x="0" y="1875502"/>
            <a:ext cx="91439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3200" dirty="0" smtClean="0"/>
              <a:t>Os </a:t>
            </a:r>
            <a:r>
              <a:rPr lang="pt-BR" sz="3200" dirty="0"/>
              <a:t>irmãos de Jesus </a:t>
            </a:r>
            <a:r>
              <a:rPr lang="pt-BR" sz="3200" dirty="0" smtClean="0"/>
              <a:t>(</a:t>
            </a:r>
            <a:r>
              <a:rPr lang="pt-BR" sz="3200" dirty="0" err="1" smtClean="0"/>
              <a:t>Mt</a:t>
            </a:r>
            <a:r>
              <a:rPr lang="pt-BR" sz="3200" dirty="0" smtClean="0"/>
              <a:t> </a:t>
            </a:r>
            <a:r>
              <a:rPr lang="pt-BR" sz="3200" dirty="0"/>
              <a:t>13.55</a:t>
            </a:r>
            <a:r>
              <a:rPr lang="pt-BR" sz="3200" dirty="0" smtClean="0"/>
              <a:t>) sugeriram </a:t>
            </a:r>
            <a:r>
              <a:rPr lang="pt-BR" sz="3200" dirty="0"/>
              <a:t>que </a:t>
            </a:r>
            <a:r>
              <a:rPr lang="pt-BR" sz="3200" dirty="0" smtClean="0"/>
              <a:t>ele </a:t>
            </a:r>
            <a:r>
              <a:rPr lang="pt-BR" sz="3200" dirty="0"/>
              <a:t>fosse à Judeia e </a:t>
            </a:r>
            <a:r>
              <a:rPr lang="pt-BR" sz="3200" dirty="0" smtClean="0"/>
              <a:t>se </a:t>
            </a:r>
            <a:r>
              <a:rPr lang="pt-BR" sz="3200" dirty="0"/>
              <a:t>manifestasse </a:t>
            </a:r>
            <a:r>
              <a:rPr lang="pt-BR" sz="3200" dirty="0" smtClean="0"/>
              <a:t>lá.</a:t>
            </a:r>
          </a:p>
          <a:p>
            <a:pPr algn="just"/>
            <a:r>
              <a:rPr lang="pt-BR" sz="3200" dirty="0" smtClean="0"/>
              <a:t>Para </a:t>
            </a:r>
            <a:r>
              <a:rPr lang="pt-BR" sz="3200" dirty="0"/>
              <a:t>eles, era inacreditável que alguém que dizia ser o Messias evitasse </a:t>
            </a:r>
            <a:r>
              <a:rPr lang="pt-BR" sz="3200" dirty="0" smtClean="0"/>
              <a:t>a publicidade. Mas </a:t>
            </a:r>
            <a:r>
              <a:rPr lang="pt-BR" sz="3200" i="1" dirty="0" smtClean="0"/>
              <a:t>“acontece </a:t>
            </a:r>
            <a:r>
              <a:rPr lang="pt-BR" sz="3200" i="1" dirty="0"/>
              <a:t>que nem mesmo os irmãos de Jesus criam nele</a:t>
            </a:r>
            <a:r>
              <a:rPr lang="pt-BR" sz="3200" i="1" dirty="0" smtClean="0"/>
              <a:t>” </a:t>
            </a:r>
            <a:r>
              <a:rPr lang="pt-BR" sz="3200" dirty="0"/>
              <a:t>(vs. </a:t>
            </a:r>
            <a:r>
              <a:rPr lang="pt-BR" sz="3200" dirty="0" smtClean="0"/>
              <a:t>3-5; </a:t>
            </a:r>
            <a:r>
              <a:rPr lang="pt-BR" sz="3200" dirty="0" err="1" smtClean="0"/>
              <a:t>cf</a:t>
            </a:r>
            <a:r>
              <a:rPr lang="pt-BR" sz="3200" dirty="0" smtClean="0"/>
              <a:t> </a:t>
            </a:r>
            <a:r>
              <a:rPr lang="pt-BR" sz="3200" dirty="0" err="1" smtClean="0"/>
              <a:t>Sl</a:t>
            </a:r>
            <a:r>
              <a:rPr lang="pt-BR" sz="3200" dirty="0" smtClean="0"/>
              <a:t> 69.8).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934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</a:t>
            </a:r>
            <a:r>
              <a:rPr lang="pt-BR" b="1" dirty="0" smtClean="0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. O INÍCIO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PERSEGUIÇÃO - 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7.10-13</a:t>
            </a:r>
            <a:r>
              <a:rPr lang="pt-BR" b="1" dirty="0">
                <a:solidFill>
                  <a:schemeClr val="bg1"/>
                </a:solidFill>
              </a:rPr>
              <a:t>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062264"/>
            <a:ext cx="9143999" cy="2795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/>
              <a:t>Os </a:t>
            </a:r>
            <a:r>
              <a:rPr lang="pt-BR" sz="3200" dirty="0" smtClean="0"/>
              <a:t>perseguidores </a:t>
            </a:r>
            <a:r>
              <a:rPr lang="pt-BR" sz="3200" dirty="0"/>
              <a:t>perguntaram: </a:t>
            </a:r>
            <a:r>
              <a:rPr lang="pt-BR" sz="3200" i="1" dirty="0"/>
              <a:t>“onde estará ele?” </a:t>
            </a:r>
            <a:r>
              <a:rPr lang="pt-BR" sz="3200" dirty="0"/>
              <a:t>(v</a:t>
            </a:r>
            <a:r>
              <a:rPr lang="pt-BR" sz="3200" dirty="0" smtClean="0"/>
              <a:t>. 11</a:t>
            </a:r>
            <a:r>
              <a:rPr lang="pt-BR" sz="3200" dirty="0"/>
              <a:t>). Queriam </a:t>
            </a:r>
            <a:r>
              <a:rPr lang="pt-BR" sz="3200" dirty="0" smtClean="0"/>
              <a:t>prender e matar Jesus</a:t>
            </a:r>
            <a:r>
              <a:rPr lang="pt-BR" sz="3200" dirty="0"/>
              <a:t>, mas ainda não era a hora </a:t>
            </a:r>
            <a:r>
              <a:rPr lang="pt-BR" sz="3200" dirty="0" smtClean="0"/>
              <a:t>(</a:t>
            </a:r>
            <a:r>
              <a:rPr lang="pt-BR" sz="3200" dirty="0" err="1" smtClean="0"/>
              <a:t>Jo</a:t>
            </a:r>
            <a:r>
              <a:rPr lang="pt-BR" sz="3200" dirty="0" smtClean="0"/>
              <a:t> 8.20).</a:t>
            </a:r>
          </a:p>
          <a:p>
            <a:pPr marL="0" indent="0" algn="just">
              <a:buNone/>
            </a:pPr>
            <a:r>
              <a:rPr lang="pt-BR" sz="3200" dirty="0" smtClean="0"/>
              <a:t>Alguns acreditavam </a:t>
            </a:r>
            <a:r>
              <a:rPr lang="pt-BR" sz="3200" dirty="0"/>
              <a:t>na inocência de Jesus, </a:t>
            </a:r>
            <a:r>
              <a:rPr lang="pt-BR" sz="3200" dirty="0" smtClean="0"/>
              <a:t>; outros o acusavam </a:t>
            </a:r>
            <a:r>
              <a:rPr lang="pt-BR" sz="3200" dirty="0"/>
              <a:t>de enganador (v.12). </a:t>
            </a:r>
            <a:r>
              <a:rPr lang="pt-BR" sz="3200" dirty="0" smtClean="0"/>
              <a:t>Então passaram </a:t>
            </a:r>
            <a:r>
              <a:rPr lang="pt-BR" sz="3200" dirty="0"/>
              <a:t>a ter medo de se associar a Cristo </a:t>
            </a:r>
            <a:r>
              <a:rPr lang="pt-BR" sz="3200" dirty="0" smtClean="0"/>
              <a:t>(v. 13).</a:t>
            </a:r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A8B7216-A6D9-463A-8B06-603BFA389A03}"/>
              </a:ext>
            </a:extLst>
          </p:cNvPr>
          <p:cNvSpPr txBox="1"/>
          <p:nvPr/>
        </p:nvSpPr>
        <p:spPr>
          <a:xfrm>
            <a:off x="0" y="1864694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incredulidade alimenta a oposição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(vs. 10-13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pt-BR" sz="3200" dirty="0" smtClean="0"/>
              <a:t>Jesus foi à </a:t>
            </a:r>
            <a:r>
              <a:rPr lang="pt-BR" sz="3200" dirty="0"/>
              <a:t>festa, </a:t>
            </a:r>
            <a:r>
              <a:rPr lang="pt-BR" sz="3200" dirty="0" smtClean="0"/>
              <a:t>porém </a:t>
            </a:r>
            <a:r>
              <a:rPr lang="pt-BR" sz="3200" i="1" dirty="0"/>
              <a:t>“em segredo” </a:t>
            </a:r>
            <a:r>
              <a:rPr lang="pt-BR" sz="3200" dirty="0"/>
              <a:t>(v</a:t>
            </a:r>
            <a:r>
              <a:rPr lang="pt-BR" sz="3200" dirty="0" smtClean="0"/>
              <a:t>. 10</a:t>
            </a:r>
            <a:r>
              <a:rPr lang="pt-BR" sz="3200" dirty="0"/>
              <a:t>). </a:t>
            </a:r>
            <a:r>
              <a:rPr lang="pt-BR" sz="3200" dirty="0" smtClean="0"/>
              <a:t>A </a:t>
            </a:r>
            <a:r>
              <a:rPr lang="pt-BR" sz="3200" dirty="0"/>
              <a:t>entrada pública em Jerusalém aconteceria somente seis meses depois </a:t>
            </a:r>
            <a:r>
              <a:rPr lang="pt-BR" sz="3200" dirty="0" smtClean="0"/>
              <a:t>(</a:t>
            </a:r>
            <a:r>
              <a:rPr lang="pt-BR" sz="3200" dirty="0" err="1" smtClean="0"/>
              <a:t>Jo</a:t>
            </a:r>
            <a:r>
              <a:rPr lang="pt-BR" sz="3200" dirty="0" smtClean="0"/>
              <a:t> 12.12ss</a:t>
            </a:r>
            <a:r>
              <a:rPr lang="pt-BR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124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III</a:t>
            </a:r>
            <a:r>
              <a:rPr lang="pt-BR" b="1" dirty="0">
                <a:solidFill>
                  <a:schemeClr val="bg1"/>
                </a:solidFill>
              </a:rPr>
              <a:t>. A METADE DA FESTA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MENSAGEM - (Jo 7.14-24)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68219"/>
            <a:ext cx="9144000" cy="14068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0000FF"/>
                </a:solidFill>
              </a:rPr>
              <a:t>Durante a festa, Jesus fez o improvável: </a:t>
            </a:r>
            <a:r>
              <a:rPr lang="pt-BR" sz="3200" b="1" dirty="0" smtClean="0">
                <a:solidFill>
                  <a:srgbClr val="0000FF"/>
                </a:solidFill>
              </a:rPr>
              <a:t>expôs-se </a:t>
            </a:r>
            <a:r>
              <a:rPr lang="pt-BR" sz="3200" b="1" dirty="0">
                <a:solidFill>
                  <a:srgbClr val="0000FF"/>
                </a:solidFill>
              </a:rPr>
              <a:t>e ensinou no templo (v</a:t>
            </a:r>
            <a:r>
              <a:rPr lang="pt-BR" sz="3200" b="1" dirty="0" smtClean="0">
                <a:solidFill>
                  <a:srgbClr val="0000FF"/>
                </a:solidFill>
              </a:rPr>
              <a:t>. 14</a:t>
            </a:r>
            <a:r>
              <a:rPr lang="pt-BR" sz="3200" b="1" dirty="0">
                <a:solidFill>
                  <a:srgbClr val="0000FF"/>
                </a:solidFill>
              </a:rPr>
              <a:t>). Seguindo </a:t>
            </a:r>
            <a:r>
              <a:rPr lang="pt-BR" sz="3200" b="1" dirty="0" smtClean="0">
                <a:solidFill>
                  <a:srgbClr val="0000FF"/>
                </a:solidFill>
              </a:rPr>
              <a:t>até </a:t>
            </a:r>
            <a:r>
              <a:rPr lang="pt-BR" sz="3200" b="1" dirty="0">
                <a:solidFill>
                  <a:srgbClr val="0000FF"/>
                </a:solidFill>
              </a:rPr>
              <a:t>o </a:t>
            </a:r>
            <a:r>
              <a:rPr lang="pt-BR" sz="3200" b="1" dirty="0" smtClean="0">
                <a:solidFill>
                  <a:srgbClr val="0000FF"/>
                </a:solidFill>
              </a:rPr>
              <a:t>verso 24</a:t>
            </a:r>
            <a:r>
              <a:rPr lang="pt-BR" sz="3200" b="1" dirty="0">
                <a:solidFill>
                  <a:srgbClr val="0000FF"/>
                </a:solidFill>
              </a:rPr>
              <a:t>, </a:t>
            </a:r>
            <a:r>
              <a:rPr lang="pt-BR" sz="3200" b="1" dirty="0" smtClean="0">
                <a:solidFill>
                  <a:srgbClr val="0000FF"/>
                </a:solidFill>
              </a:rPr>
              <a:t>notamos quatro </a:t>
            </a:r>
            <a:r>
              <a:rPr lang="pt-BR" sz="3200" b="1" dirty="0">
                <a:solidFill>
                  <a:srgbClr val="0000FF"/>
                </a:solidFill>
              </a:rPr>
              <a:t>aspectos do ensino público de Jesus.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29603877-F8C9-4FBD-8514-14204127291A}"/>
              </a:ext>
            </a:extLst>
          </p:cNvPr>
          <p:cNvSpPr txBox="1">
            <a:spLocks/>
          </p:cNvSpPr>
          <p:nvPr/>
        </p:nvSpPr>
        <p:spPr>
          <a:xfrm>
            <a:off x="0" y="3584173"/>
            <a:ext cx="9144000" cy="3208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Provém de Deus 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(vs. 15-16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3200" dirty="0" smtClean="0"/>
              <a:t>Jesus </a:t>
            </a:r>
            <a:r>
              <a:rPr lang="pt-BR" sz="3200" dirty="0"/>
              <a:t>ensinou com maior autoridade </a:t>
            </a:r>
            <a:r>
              <a:rPr lang="pt-BR" sz="3200" dirty="0" smtClean="0"/>
              <a:t>do que os rabinos (v. 15).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3200" dirty="0" smtClean="0"/>
              <a:t>Enquanto </a:t>
            </a:r>
            <a:r>
              <a:rPr lang="pt-BR" sz="3200" dirty="0"/>
              <a:t>os profetas disseram </a:t>
            </a:r>
            <a:r>
              <a:rPr lang="pt-BR" sz="3200" i="1" dirty="0"/>
              <a:t>“assim diz o Senhor”</a:t>
            </a:r>
            <a:r>
              <a:rPr lang="pt-BR" sz="3200" dirty="0"/>
              <a:t>, Jesus </a:t>
            </a:r>
            <a:r>
              <a:rPr lang="pt-BR" sz="3200" dirty="0" smtClean="0"/>
              <a:t>dizia </a:t>
            </a:r>
            <a:r>
              <a:rPr lang="pt-BR" sz="3200" dirty="0"/>
              <a:t>“</a:t>
            </a:r>
            <a:r>
              <a:rPr lang="pt-BR" sz="3200" dirty="0" smtClean="0"/>
              <a:t>eu, porém, vos </a:t>
            </a:r>
            <a:r>
              <a:rPr lang="pt-BR" sz="3200" dirty="0"/>
              <a:t>digo” </a:t>
            </a:r>
            <a:r>
              <a:rPr lang="pt-BR" sz="3200" dirty="0" smtClean="0"/>
              <a:t>(</a:t>
            </a:r>
            <a:r>
              <a:rPr lang="pt-BR" sz="3200" dirty="0" err="1" smtClean="0"/>
              <a:t>Mt</a:t>
            </a:r>
            <a:r>
              <a:rPr lang="pt-BR" sz="3200" dirty="0" smtClean="0"/>
              <a:t> </a:t>
            </a:r>
            <a:r>
              <a:rPr lang="pt-BR" sz="3200" dirty="0"/>
              <a:t>5.27-48</a:t>
            </a:r>
            <a:r>
              <a:rPr lang="pt-BR" sz="3200" dirty="0" smtClean="0"/>
              <a:t>).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3200" dirty="0" smtClean="0"/>
              <a:t>O Filho e o Pai estavam unidos (</a:t>
            </a:r>
            <a:r>
              <a:rPr lang="pt-BR" sz="3200" dirty="0" err="1" smtClean="0"/>
              <a:t>Jo</a:t>
            </a:r>
            <a:r>
              <a:rPr lang="pt-BR" sz="3200" dirty="0" smtClean="0"/>
              <a:t> 5.17; 8.26, 38).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730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836</Words>
  <Application>Microsoft Office PowerPoint</Application>
  <PresentationFormat>Apresentação na tela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Wingdings</vt:lpstr>
      <vt:lpstr>Tema do Office</vt:lpstr>
      <vt:lpstr>Apresentação do PowerPoint</vt:lpstr>
      <vt:lpstr>JESUS E A FESTA DAS CABANAS JO 7</vt:lpstr>
      <vt:lpstr>Foco da Lição</vt:lpstr>
      <vt:lpstr>OBJETIVOS DA LIÇÃO</vt:lpstr>
      <vt:lpstr>A FESTA DOS TABERNÁCULOS</vt:lpstr>
      <vt:lpstr>I. ANTES DA FESTA INCREDULIDADE - (Jo 7.1-9)</vt:lpstr>
      <vt:lpstr>I. ANTES DA FESTA INCREDULIDADE - (Jo 7.1-9)</vt:lpstr>
      <vt:lpstr>II. O INÍCIO DA FESTA PERSEGUIÇÃO - (Jo 7.10-13)</vt:lpstr>
      <vt:lpstr>III. A METADE DA FESTA MENSAGEM - (Jo 7.14-24)</vt:lpstr>
      <vt:lpstr>III. A METADE DA FESTA MENSAGEM - (Jo 7.14-24)</vt:lpstr>
      <vt:lpstr>III. A METADE DA FESTA MENSAGEM - (Jo 7.14-24)</vt:lpstr>
      <vt:lpstr>PRÓXIMA  AULA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Usuário do Windows</cp:lastModifiedBy>
  <cp:revision>92</cp:revision>
  <dcterms:created xsi:type="dcterms:W3CDTF">2019-05-27T11:22:05Z</dcterms:created>
  <dcterms:modified xsi:type="dcterms:W3CDTF">2020-04-14T22:08:34Z</dcterms:modified>
</cp:coreProperties>
</file>