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75" r:id="rId4"/>
    <p:sldId id="257" r:id="rId5"/>
    <p:sldId id="258" r:id="rId6"/>
    <p:sldId id="261" r:id="rId7"/>
    <p:sldId id="278" r:id="rId8"/>
    <p:sldId id="279" r:id="rId9"/>
    <p:sldId id="280" r:id="rId10"/>
    <p:sldId id="281" r:id="rId11"/>
    <p:sldId id="276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24/04/2020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1571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24/04/2020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2150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24/04/2020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3083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24/04/2020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5797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24/04/2020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7761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24/04/2020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3590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24/04/2020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7880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24/04/2020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9358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24/04/2020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3061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24/04/2020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3523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24/04/2020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077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27AE6-FFEA-4D1E-9B17-1306E820EA33}" type="datetimeFigureOut">
              <a:rPr lang="pt-BR" smtClean="0"/>
              <a:pPr/>
              <a:t>24/04/2020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616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8755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799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/>
              <a:t>II. A SUPERIORIDADE DE JESUS EM RELAÇÃO AO TESTEMUNHO </a:t>
            </a:r>
            <a:br>
              <a:rPr lang="pt-BR" b="1" dirty="0"/>
            </a:br>
            <a:r>
              <a:rPr lang="pt-BR" b="1" dirty="0"/>
              <a:t>(Jo 8.12-20)</a:t>
            </a:r>
            <a:endParaRPr lang="pt-BR" sz="6000" b="1" dirty="0">
              <a:latin typeface="Garamond" panose="02020404030301010803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1A258268-ADB2-48F1-996B-C6704A07D272}"/>
              </a:ext>
            </a:extLst>
          </p:cNvPr>
          <p:cNvSpPr txBox="1"/>
          <p:nvPr/>
        </p:nvSpPr>
        <p:spPr>
          <a:xfrm>
            <a:off x="437322" y="2088072"/>
            <a:ext cx="83223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Naquele momento, </a:t>
            </a:r>
            <a:r>
              <a:rPr lang="pt-BR" sz="2400" b="1" u="sng" dirty="0">
                <a:solidFill>
                  <a:srgbClr val="FF0000"/>
                </a:solidFill>
              </a:rPr>
              <a:t>os religiosos questionaram o testemunho de </a:t>
            </a:r>
            <a:r>
              <a:rPr lang="pt-BR" sz="2400" b="1" u="sng" dirty="0" smtClean="0">
                <a:solidFill>
                  <a:srgbClr val="FF0000"/>
                </a:solidFill>
              </a:rPr>
              <a:t>Jesus (v. 13)</a:t>
            </a:r>
            <a:r>
              <a:rPr lang="pt-BR" sz="2400" dirty="0" smtClean="0"/>
              <a:t>, </a:t>
            </a:r>
            <a:r>
              <a:rPr lang="pt-BR" sz="2400" dirty="0"/>
              <a:t>pois era </a:t>
            </a:r>
            <a:r>
              <a:rPr lang="pt-BR" sz="2400" b="1" u="sng" dirty="0">
                <a:solidFill>
                  <a:srgbClr val="FF0000"/>
                </a:solidFill>
              </a:rPr>
              <a:t>previsto na Lei </a:t>
            </a:r>
            <a:r>
              <a:rPr lang="pt-BR" sz="2400" dirty="0"/>
              <a:t>que todo testemunho deveria ser validado por duas pessoas, pelo menos (</a:t>
            </a:r>
            <a:r>
              <a:rPr lang="pt-BR" sz="2400" dirty="0" err="1"/>
              <a:t>Dt</a:t>
            </a:r>
            <a:r>
              <a:rPr lang="pt-BR" sz="2400" dirty="0"/>
              <a:t> 17.6; 19.15</a:t>
            </a:r>
            <a:r>
              <a:rPr lang="pt-BR" sz="2400" dirty="0" smtClean="0"/>
              <a:t>).</a:t>
            </a:r>
          </a:p>
          <a:p>
            <a:pPr algn="just"/>
            <a:r>
              <a:rPr lang="pt-BR" sz="2400" dirty="0" smtClean="0"/>
              <a:t>A </a:t>
            </a:r>
            <a:r>
              <a:rPr lang="pt-BR" sz="2400" dirty="0"/>
              <a:t>questão é que a Lei previa a necessidade de duas ou três </a:t>
            </a:r>
            <a:r>
              <a:rPr lang="pt-BR" sz="2400" dirty="0" smtClean="0"/>
              <a:t>pessoas </a:t>
            </a:r>
            <a:r>
              <a:rPr lang="pt-BR" sz="2400" b="1" u="sng" dirty="0" smtClean="0">
                <a:solidFill>
                  <a:srgbClr val="FF0000"/>
                </a:solidFill>
              </a:rPr>
              <a:t>para </a:t>
            </a:r>
            <a:r>
              <a:rPr lang="pt-BR" sz="2400" b="1" u="sng" dirty="0">
                <a:solidFill>
                  <a:srgbClr val="FF0000"/>
                </a:solidFill>
              </a:rPr>
              <a:t>casos de julgamentos para punição ou absolvição de um crime</a:t>
            </a:r>
            <a:r>
              <a:rPr lang="pt-BR" sz="2400" dirty="0"/>
              <a:t>, </a:t>
            </a:r>
            <a:r>
              <a:rPr lang="pt-BR" sz="2400" b="1" u="sng" dirty="0">
                <a:solidFill>
                  <a:srgbClr val="0000FF"/>
                </a:solidFill>
              </a:rPr>
              <a:t>nada dizia sobre o testemunho para a chegada do Messias</a:t>
            </a:r>
            <a:r>
              <a:rPr lang="pt-BR" sz="2400" dirty="0"/>
              <a:t>. A verdade é que a Lei não contrariava o testemunho de Jesus, pois de fato era verdadeiro (v.14). Entretanto, sabemos que </a:t>
            </a:r>
            <a:r>
              <a:rPr lang="pt-BR" sz="2400" b="1" u="sng" dirty="0">
                <a:solidFill>
                  <a:srgbClr val="FF0000"/>
                </a:solidFill>
              </a:rPr>
              <a:t>os religiosos julgavam segundo a aparência (v.15; cf. 7.24)</a:t>
            </a:r>
            <a:r>
              <a:rPr lang="pt-BR" sz="2400" dirty="0"/>
              <a:t>. De qualquer forma, Jesus aproveitou o momento e declarou aos ouvintes quem era </a:t>
            </a:r>
            <a:r>
              <a:rPr lang="pt-BR" sz="2400" b="1" u="sng" dirty="0">
                <a:solidFill>
                  <a:srgbClr val="FF0000"/>
                </a:solidFill>
              </a:rPr>
              <a:t>Sua outra </a:t>
            </a:r>
            <a:r>
              <a:rPr lang="pt-BR" sz="2400" b="1" u="sng" dirty="0" smtClean="0">
                <a:solidFill>
                  <a:srgbClr val="FF0000"/>
                </a:solidFill>
              </a:rPr>
              <a:t>testemunha: Deus </a:t>
            </a:r>
            <a:r>
              <a:rPr lang="pt-BR" sz="2400" dirty="0"/>
              <a:t>(v.16-20).</a:t>
            </a:r>
            <a:endParaRPr lang="pt-BR" sz="8000" b="1" dirty="0"/>
          </a:p>
        </p:txBody>
      </p:sp>
    </p:spTree>
    <p:extLst>
      <p:ext uri="{BB962C8B-B14F-4D97-AF65-F5344CB8AC3E}">
        <p14:creationId xmlns:p14="http://schemas.microsoft.com/office/powerpoint/2010/main" val="3262350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7997"/>
          </a:xfrm>
        </p:spPr>
        <p:txBody>
          <a:bodyPr>
            <a:normAutofit/>
          </a:bodyPr>
          <a:lstStyle/>
          <a:p>
            <a:pPr algn="ctr"/>
            <a:r>
              <a:rPr lang="pt-BR" b="1" dirty="0"/>
              <a:t>CONCLUSÃO</a:t>
            </a:r>
            <a:endParaRPr lang="pt-BR" sz="6000" b="1" dirty="0">
              <a:latin typeface="Garamond" panose="02020404030301010803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EC9F906E-E1EE-4389-8881-3FFFB40A20A8}"/>
              </a:ext>
            </a:extLst>
          </p:cNvPr>
          <p:cNvSpPr txBox="1"/>
          <p:nvPr/>
        </p:nvSpPr>
        <p:spPr>
          <a:xfrm>
            <a:off x="261730" y="1965960"/>
            <a:ext cx="86205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Nesses dois episódios, devemos observar a atitude de </a:t>
            </a:r>
            <a:r>
              <a:rPr lang="pt-BR" sz="2400" b="1" dirty="0" smtClean="0">
                <a:solidFill>
                  <a:srgbClr val="FF0000"/>
                </a:solidFill>
              </a:rPr>
              <a:t>compaixão</a:t>
            </a:r>
            <a:r>
              <a:rPr lang="pt-BR" sz="2400" dirty="0" smtClean="0"/>
              <a:t> e de </a:t>
            </a:r>
            <a:r>
              <a:rPr lang="pt-BR" sz="2400" b="1" dirty="0" smtClean="0">
                <a:solidFill>
                  <a:srgbClr val="FF0000"/>
                </a:solidFill>
              </a:rPr>
              <a:t>severidade</a:t>
            </a:r>
            <a:r>
              <a:rPr lang="pt-BR" sz="2400" dirty="0" smtClean="0"/>
              <a:t> de Jesus.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 smtClean="0"/>
              <a:t>Existem determinadas situações em que a misericórdia, a compaixão e o amor são imprescindíveis.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Porém existem situações em que a advertência, a rigidez, a firmeza se fazem necess</a:t>
            </a:r>
            <a:r>
              <a:rPr lang="pt-BR" sz="2400" dirty="0" smtClean="0"/>
              <a:t>árias também.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401173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4608" y="3920647"/>
            <a:ext cx="6901842" cy="1027134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SUPERIORIDADE DE CRISTO</a:t>
            </a:r>
            <a:br>
              <a:rPr lang="pt-BR" b="1" dirty="0">
                <a:solidFill>
                  <a:schemeClr val="bg1"/>
                </a:solidFill>
              </a:rPr>
            </a:br>
            <a:r>
              <a:rPr lang="pt-BR" b="1" dirty="0">
                <a:solidFill>
                  <a:schemeClr val="bg1"/>
                </a:solidFill>
              </a:rPr>
              <a:t>JO 8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406705C0-0135-4582-9393-4C35119C9CD2}"/>
              </a:ext>
            </a:extLst>
          </p:cNvPr>
          <p:cNvSpPr txBox="1"/>
          <p:nvPr/>
        </p:nvSpPr>
        <p:spPr>
          <a:xfrm>
            <a:off x="0" y="5115343"/>
            <a:ext cx="914399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VERSÍCULO-CHAVE</a:t>
            </a:r>
          </a:p>
          <a:p>
            <a:pPr algn="ctr"/>
            <a:r>
              <a:rPr lang="pt-BR" sz="2400" i="1" dirty="0"/>
              <a:t>“De novo, Jesus lhes falou, dizendo: Eu sou a luz do mundo. Quem me segue não andará nas trevas; pelo contrário, terá a luz da vida.” </a:t>
            </a:r>
            <a:r>
              <a:rPr lang="pt-BR" sz="2400" dirty="0"/>
              <a:t>Jo 8.12</a:t>
            </a:r>
            <a:endParaRPr lang="pt-BR" sz="2300" dirty="0"/>
          </a:p>
        </p:txBody>
      </p:sp>
    </p:spTree>
    <p:extLst>
      <p:ext uri="{BB962C8B-B14F-4D97-AF65-F5344CB8AC3E}">
        <p14:creationId xmlns:p14="http://schemas.microsoft.com/office/powerpoint/2010/main" val="3192786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4608" y="3920647"/>
            <a:ext cx="6901842" cy="1027134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Alvo da Lição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406705C0-0135-4582-9393-4C35119C9CD2}"/>
              </a:ext>
            </a:extLst>
          </p:cNvPr>
          <p:cNvSpPr txBox="1"/>
          <p:nvPr/>
        </p:nvSpPr>
        <p:spPr>
          <a:xfrm>
            <a:off x="13254" y="5380387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Ao estudar esta lição, você vai compreender que Jesus é Deus e que o</a:t>
            </a:r>
          </a:p>
          <a:p>
            <a:pPr algn="ctr"/>
            <a:r>
              <a:rPr lang="pt-BR" sz="2400" dirty="0"/>
              <a:t>ministério terreno Dele prova a superioridade que Ele tem.</a:t>
            </a:r>
            <a:endParaRPr lang="pt-BR" sz="49600" dirty="0"/>
          </a:p>
        </p:txBody>
      </p:sp>
    </p:spTree>
    <p:extLst>
      <p:ext uri="{BB962C8B-B14F-4D97-AF65-F5344CB8AC3E}">
        <p14:creationId xmlns:p14="http://schemas.microsoft.com/office/powerpoint/2010/main" val="965310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7997"/>
          </a:xfrm>
        </p:spPr>
        <p:txBody>
          <a:bodyPr>
            <a:normAutofit fontScale="90000"/>
          </a:bodyPr>
          <a:lstStyle/>
          <a:p>
            <a:pPr algn="ctr"/>
            <a:r>
              <a:rPr lang="pt-BR" sz="6000" b="1" dirty="0">
                <a:latin typeface="Garamond" panose="02020404030301010803" pitchFamily="18" charset="0"/>
              </a:rPr>
              <a:t>OBJETIVOS DA LIÇÃO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809" y="2146852"/>
            <a:ext cx="8375374" cy="4572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t-BR" b="1" dirty="0"/>
              <a:t>SABER:</a:t>
            </a:r>
          </a:p>
          <a:p>
            <a:pPr marL="0" indent="0" algn="ctr">
              <a:buNone/>
            </a:pPr>
            <a:r>
              <a:rPr lang="pt-BR" dirty="0"/>
              <a:t>Saber que Jesus é superior porque Ele é Deus.</a:t>
            </a:r>
          </a:p>
          <a:p>
            <a:pPr marL="0" indent="0" algn="ctr">
              <a:buNone/>
            </a:pPr>
            <a:endParaRPr lang="pt-BR" sz="1000" dirty="0"/>
          </a:p>
          <a:p>
            <a:pPr marL="0" indent="0" algn="ctr">
              <a:buNone/>
            </a:pPr>
            <a:r>
              <a:rPr lang="pt-BR" b="1" dirty="0"/>
              <a:t>SENTIR:</a:t>
            </a:r>
          </a:p>
          <a:p>
            <a:pPr marL="0" indent="0" algn="ctr">
              <a:buNone/>
            </a:pPr>
            <a:r>
              <a:rPr lang="pt-BR" dirty="0"/>
              <a:t>Desejar obedecer plenamente aos ensinos de Jesus.</a:t>
            </a:r>
          </a:p>
          <a:p>
            <a:pPr marL="0" indent="0" algn="ctr">
              <a:buNone/>
            </a:pPr>
            <a:endParaRPr lang="pt-BR" sz="1000" b="1" dirty="0"/>
          </a:p>
          <a:p>
            <a:pPr marL="0" indent="0" algn="ctr">
              <a:buNone/>
            </a:pPr>
            <a:r>
              <a:rPr lang="pt-BR" b="1" dirty="0"/>
              <a:t>AGIR:</a:t>
            </a:r>
          </a:p>
          <a:p>
            <a:pPr marL="0" indent="0" algn="ctr">
              <a:buNone/>
            </a:pPr>
            <a:r>
              <a:rPr lang="pt-BR" dirty="0"/>
              <a:t>Defender com fervor a superioridade e a divindade de Jesus.</a:t>
            </a:r>
          </a:p>
        </p:txBody>
      </p:sp>
    </p:spTree>
    <p:extLst>
      <p:ext uri="{BB962C8B-B14F-4D97-AF65-F5344CB8AC3E}">
        <p14:creationId xmlns:p14="http://schemas.microsoft.com/office/powerpoint/2010/main" val="3308393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1709906F-3949-48CD-96AF-B06B0AE4AA75}"/>
              </a:ext>
            </a:extLst>
          </p:cNvPr>
          <p:cNvSpPr txBox="1"/>
          <p:nvPr/>
        </p:nvSpPr>
        <p:spPr>
          <a:xfrm>
            <a:off x="424070" y="1245573"/>
            <a:ext cx="829586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</a:rPr>
              <a:t>Chegamos ao capítulo 8 deste livro tão precioso. A essa altura, o </a:t>
            </a:r>
            <a:r>
              <a:rPr lang="pt-BR" sz="2800" b="1" u="sng" dirty="0">
                <a:solidFill>
                  <a:srgbClr val="FF0000"/>
                </a:solidFill>
              </a:rPr>
              <a:t>propósito</a:t>
            </a:r>
            <a:r>
              <a:rPr lang="pt-BR" sz="2800" dirty="0">
                <a:solidFill>
                  <a:schemeClr val="bg1"/>
                </a:solidFill>
              </a:rPr>
              <a:t> maior do evangelho já está bem definido: </a:t>
            </a:r>
            <a:r>
              <a:rPr lang="pt-BR" sz="2800" b="1" u="sng" dirty="0">
                <a:solidFill>
                  <a:srgbClr val="FF0000"/>
                </a:solidFill>
              </a:rPr>
              <a:t>comprovar a divindade de Jesus</a:t>
            </a:r>
            <a:r>
              <a:rPr lang="pt-BR" sz="2800" dirty="0">
                <a:solidFill>
                  <a:schemeClr val="bg1"/>
                </a:solidFill>
              </a:rPr>
              <a:t>. Portanto, ao estudarmos este texto que </a:t>
            </a:r>
            <a:r>
              <a:rPr lang="pt-BR" sz="2800" b="1" u="sng" dirty="0">
                <a:solidFill>
                  <a:srgbClr val="FF0000"/>
                </a:solidFill>
              </a:rPr>
              <a:t>descreve perseguições e questionamentos contra Jesus</a:t>
            </a:r>
            <a:r>
              <a:rPr lang="pt-BR" sz="2800" dirty="0">
                <a:solidFill>
                  <a:schemeClr val="bg1"/>
                </a:solidFill>
              </a:rPr>
              <a:t>, precisamos fazê-lo observando como </a:t>
            </a:r>
            <a:r>
              <a:rPr lang="pt-BR" sz="2800" b="1" u="sng" dirty="0">
                <a:solidFill>
                  <a:srgbClr val="FF0000"/>
                </a:solidFill>
              </a:rPr>
              <a:t>a superioridade de Jesus </a:t>
            </a:r>
            <a:r>
              <a:rPr lang="pt-BR" sz="2800" dirty="0">
                <a:solidFill>
                  <a:schemeClr val="bg1"/>
                </a:solidFill>
              </a:rPr>
              <a:t>se evidencia </a:t>
            </a:r>
            <a:r>
              <a:rPr lang="pt-BR" sz="2800" b="1" u="sng" dirty="0">
                <a:solidFill>
                  <a:srgbClr val="FF0000"/>
                </a:solidFill>
              </a:rPr>
              <a:t>nos diversos diálogos </a:t>
            </a:r>
            <a:r>
              <a:rPr lang="pt-BR" sz="2800" dirty="0">
                <a:solidFill>
                  <a:schemeClr val="bg1"/>
                </a:solidFill>
              </a:rPr>
              <a:t>narrados.</a:t>
            </a:r>
            <a:endParaRPr lang="pt-BR" sz="4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536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799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/>
              <a:t>I. A SUPERIORIDADE DE JESUS EM RELAÇÃO À LEI - (Jo 8.1-11)</a:t>
            </a:r>
            <a:endParaRPr lang="pt-BR" sz="6000" b="1" dirty="0">
              <a:latin typeface="Garamond" panose="020204040303010108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7321" y="4603514"/>
            <a:ext cx="8322365" cy="20358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dirty="0"/>
              <a:t>Observe a clara </a:t>
            </a:r>
            <a:r>
              <a:rPr lang="pt-BR" sz="2400" b="1" u="sng" dirty="0">
                <a:solidFill>
                  <a:srgbClr val="FF0000"/>
                </a:solidFill>
              </a:rPr>
              <a:t>intensão de colocar Jesus numa cilada</a:t>
            </a:r>
            <a:r>
              <a:rPr lang="pt-BR" sz="2400" dirty="0"/>
              <a:t>:</a:t>
            </a:r>
          </a:p>
          <a:p>
            <a:pPr marL="0" indent="0" algn="just">
              <a:buNone/>
            </a:pPr>
            <a:r>
              <a:rPr lang="pt-BR" sz="2400" dirty="0"/>
              <a:t>– se Jesus dissesse: </a:t>
            </a:r>
            <a:r>
              <a:rPr lang="pt-BR" sz="2400" b="1" u="sng" dirty="0">
                <a:solidFill>
                  <a:srgbClr val="FF0000"/>
                </a:solidFill>
              </a:rPr>
              <a:t>“apedrejem a mulher”</a:t>
            </a:r>
            <a:r>
              <a:rPr lang="pt-BR" sz="2400" dirty="0"/>
              <a:t>, seria </a:t>
            </a:r>
            <a:r>
              <a:rPr lang="pt-BR" sz="2400" b="1" u="sng" dirty="0">
                <a:solidFill>
                  <a:srgbClr val="FF0000"/>
                </a:solidFill>
              </a:rPr>
              <a:t>contra o direito do império romano</a:t>
            </a:r>
            <a:r>
              <a:rPr lang="pt-BR" sz="2400" dirty="0"/>
              <a:t>;</a:t>
            </a:r>
          </a:p>
          <a:p>
            <a:pPr marL="0" indent="0" algn="just">
              <a:buNone/>
            </a:pPr>
            <a:r>
              <a:rPr lang="pt-BR" sz="2400" dirty="0"/>
              <a:t>– se Jesus dissesse: </a:t>
            </a:r>
            <a:r>
              <a:rPr lang="pt-BR" sz="2400" b="1" u="sng" dirty="0">
                <a:solidFill>
                  <a:srgbClr val="FF0000"/>
                </a:solidFill>
              </a:rPr>
              <a:t>“não apedrejem a mulher”</a:t>
            </a:r>
            <a:r>
              <a:rPr lang="pt-BR" sz="2400" dirty="0"/>
              <a:t>, alegariam que é contra a Lei de Moisés (</a:t>
            </a:r>
            <a:r>
              <a:rPr lang="pt-BR" sz="2400" dirty="0" err="1"/>
              <a:t>Dt</a:t>
            </a:r>
            <a:r>
              <a:rPr lang="pt-BR" sz="2400" dirty="0"/>
              <a:t> 22.23).</a:t>
            </a:r>
            <a:endParaRPr lang="pt-BR" sz="1800" dirty="0"/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1A258268-ADB2-48F1-996B-C6704A07D272}"/>
              </a:ext>
            </a:extLst>
          </p:cNvPr>
          <p:cNvSpPr txBox="1"/>
          <p:nvPr/>
        </p:nvSpPr>
        <p:spPr>
          <a:xfrm>
            <a:off x="437321" y="2161722"/>
            <a:ext cx="83223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O capítulo 7 terminou com a partida da plateia de Jesus (7.53). </a:t>
            </a:r>
            <a:r>
              <a:rPr lang="pt-BR" sz="2400" b="1" u="sng" dirty="0">
                <a:solidFill>
                  <a:srgbClr val="FF0000"/>
                </a:solidFill>
              </a:rPr>
              <a:t>O capítulo 8 iniciou com Jesus indo para o monte das Oliveiras (v.1).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/>
              <a:t>No dia seguinte, todos </a:t>
            </a:r>
            <a:r>
              <a:rPr lang="pt-BR" sz="2400" b="1" dirty="0">
                <a:solidFill>
                  <a:srgbClr val="FF0000"/>
                </a:solidFill>
              </a:rPr>
              <a:t>retornaram ao templo </a:t>
            </a:r>
            <a:r>
              <a:rPr lang="pt-BR" sz="2400" dirty="0"/>
              <a:t>e ouviram mais ensinos proferidos por Jesus (v.2). Nesse momento, </a:t>
            </a:r>
            <a:r>
              <a:rPr lang="pt-BR" sz="2400" b="1" u="sng" dirty="0">
                <a:solidFill>
                  <a:srgbClr val="FF0000"/>
                </a:solidFill>
              </a:rPr>
              <a:t>os religiosos</a:t>
            </a:r>
            <a:r>
              <a:rPr lang="pt-BR" sz="2400" dirty="0"/>
              <a:t>, na </a:t>
            </a:r>
            <a:r>
              <a:rPr lang="pt-BR" sz="2400" b="1" u="sng" dirty="0">
                <a:solidFill>
                  <a:srgbClr val="FF0000"/>
                </a:solidFill>
              </a:rPr>
              <a:t>tentativa de provarem Jesus</a:t>
            </a:r>
            <a:r>
              <a:rPr lang="pt-BR" sz="2400" dirty="0"/>
              <a:t>, trouxeram uma mulher pega em adultério e a expuseram ao público (v.3-5).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354467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799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/>
              <a:t>I. A SUPERIORIDADE DE JESUS EM RELAÇÃO À LEI - (Jo 8.1-11)</a:t>
            </a:r>
            <a:endParaRPr lang="pt-BR" sz="6000" b="1" dirty="0">
              <a:latin typeface="Garamond" panose="020204040303010108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7321" y="3278298"/>
            <a:ext cx="8322365" cy="20358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dirty="0"/>
              <a:t>Enquanto os religiosos intensificaram seus questionamentos, </a:t>
            </a:r>
            <a:r>
              <a:rPr lang="pt-BR" sz="2400" b="1" u="sng" dirty="0">
                <a:solidFill>
                  <a:srgbClr val="FF0000"/>
                </a:solidFill>
              </a:rPr>
              <a:t>Jesus fez uma afirmação apontando para o coração deles</a:t>
            </a:r>
            <a:r>
              <a:rPr lang="pt-BR" sz="2400" dirty="0"/>
              <a:t>: </a:t>
            </a:r>
            <a:r>
              <a:rPr lang="pt-BR" sz="2400" i="1" dirty="0"/>
              <a:t>“Quem de vocês estiver sem pecado seja o primeiro a atirar uma pedra nela” </a:t>
            </a:r>
            <a:r>
              <a:rPr lang="pt-BR" sz="2400" dirty="0"/>
              <a:t>(v.7)</a:t>
            </a:r>
            <a:r>
              <a:rPr lang="pt-BR" sz="2400" i="1" dirty="0"/>
              <a:t>. </a:t>
            </a:r>
            <a:r>
              <a:rPr lang="pt-BR" sz="2400" dirty="0"/>
              <a:t>Jesus trouxe para Si o direito de julgar, pois só Ele não tinha pecado naquele local, entretanto, Ele simplesmente voltou a escrever no chão (v.8).</a:t>
            </a:r>
            <a:endParaRPr lang="pt-BR" sz="1600" dirty="0"/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1A258268-ADB2-48F1-996B-C6704A07D272}"/>
              </a:ext>
            </a:extLst>
          </p:cNvPr>
          <p:cNvSpPr txBox="1"/>
          <p:nvPr/>
        </p:nvSpPr>
        <p:spPr>
          <a:xfrm>
            <a:off x="437322" y="2027588"/>
            <a:ext cx="8322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Tudo o que eles </a:t>
            </a:r>
            <a:r>
              <a:rPr lang="pt-BR" sz="2400" b="1" u="sng" dirty="0">
                <a:solidFill>
                  <a:srgbClr val="FF0000"/>
                </a:solidFill>
              </a:rPr>
              <a:t>queriam era ter um motivo ardiloso para acusar Jesus e condená-Lo (v.6)</a:t>
            </a:r>
            <a:r>
              <a:rPr lang="pt-BR" sz="2400" dirty="0"/>
              <a:t>. O gesto de Jesus, ao escrever no chão, foi o mais improvável (v.6).</a:t>
            </a:r>
            <a:endParaRPr lang="pt-BR" sz="4400" b="1" dirty="0"/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D03195BB-0089-4471-A46E-2EEEBFBC7FAE}"/>
              </a:ext>
            </a:extLst>
          </p:cNvPr>
          <p:cNvSpPr txBox="1"/>
          <p:nvPr/>
        </p:nvSpPr>
        <p:spPr>
          <a:xfrm>
            <a:off x="437322" y="5473150"/>
            <a:ext cx="8322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Nada podendo fazer contra as palavras de Jesus, </a:t>
            </a:r>
            <a:r>
              <a:rPr lang="pt-BR" sz="2400" b="1" u="sng" dirty="0">
                <a:solidFill>
                  <a:srgbClr val="FF0000"/>
                </a:solidFill>
              </a:rPr>
              <a:t>foram embora</a:t>
            </a:r>
            <a:r>
              <a:rPr lang="pt-BR" sz="2400" dirty="0"/>
              <a:t>, exceto Jesus e a mulher (v.9). </a:t>
            </a:r>
            <a:r>
              <a:rPr lang="pt-BR" sz="2400" b="1" u="sng" dirty="0">
                <a:solidFill>
                  <a:srgbClr val="FF0000"/>
                </a:solidFill>
              </a:rPr>
              <a:t>Jesus a absolveu</a:t>
            </a:r>
            <a:r>
              <a:rPr lang="pt-BR" sz="2400" dirty="0"/>
              <a:t> (v.10-11) e depois </a:t>
            </a:r>
            <a:r>
              <a:rPr lang="pt-BR" sz="2400" b="1" u="sng" dirty="0">
                <a:solidFill>
                  <a:srgbClr val="FF0000"/>
                </a:solidFill>
              </a:rPr>
              <a:t>a despediu</a:t>
            </a:r>
            <a:r>
              <a:rPr lang="pt-BR" sz="2400" dirty="0"/>
              <a:t> com as palavras: </a:t>
            </a:r>
            <a:r>
              <a:rPr lang="pt-BR" sz="2400" b="1" i="1" u="sng" dirty="0">
                <a:solidFill>
                  <a:srgbClr val="FF0000"/>
                </a:solidFill>
              </a:rPr>
              <a:t>“vá e não peque mais” </a:t>
            </a:r>
            <a:r>
              <a:rPr lang="pt-BR" sz="2400" dirty="0"/>
              <a:t>(v.11).</a:t>
            </a:r>
          </a:p>
        </p:txBody>
      </p:sp>
    </p:spTree>
    <p:extLst>
      <p:ext uri="{BB962C8B-B14F-4D97-AF65-F5344CB8AC3E}">
        <p14:creationId xmlns:p14="http://schemas.microsoft.com/office/powerpoint/2010/main" val="36600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799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/>
              <a:t>II. A SUPERIORIDADE DE JESUS EM RELAÇÃO AO TESTEMUNHO </a:t>
            </a:r>
            <a:br>
              <a:rPr lang="pt-BR" b="1" dirty="0"/>
            </a:br>
            <a:r>
              <a:rPr lang="pt-BR" b="1" dirty="0"/>
              <a:t>(Jo 8.12-20)</a:t>
            </a:r>
            <a:endParaRPr lang="pt-BR" sz="6000" b="1" dirty="0">
              <a:latin typeface="Garamond" panose="020204040303010108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7321" y="3373690"/>
            <a:ext cx="8322365" cy="78749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dirty="0"/>
              <a:t>Sobre essa última, precisamos lembrar </a:t>
            </a:r>
            <a:r>
              <a:rPr lang="pt-BR" sz="2400" b="1" u="sng" dirty="0">
                <a:solidFill>
                  <a:srgbClr val="FF0000"/>
                </a:solidFill>
              </a:rPr>
              <a:t>algumas informações extras</a:t>
            </a:r>
            <a:r>
              <a:rPr lang="pt-BR" sz="2400" dirty="0"/>
              <a:t>:</a:t>
            </a:r>
            <a:endParaRPr lang="pt-BR" sz="1400" dirty="0"/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1A258268-ADB2-48F1-996B-C6704A07D272}"/>
              </a:ext>
            </a:extLst>
          </p:cNvPr>
          <p:cNvSpPr txBox="1"/>
          <p:nvPr/>
        </p:nvSpPr>
        <p:spPr>
          <a:xfrm>
            <a:off x="437322" y="2027588"/>
            <a:ext cx="8322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Ao longo de Seu ministério, </a:t>
            </a:r>
            <a:r>
              <a:rPr lang="pt-BR" sz="2400" b="1" u="sng" dirty="0">
                <a:solidFill>
                  <a:srgbClr val="FF0000"/>
                </a:solidFill>
              </a:rPr>
              <a:t>Jesus usou várias figuras para explicar a salvação </a:t>
            </a:r>
            <a:r>
              <a:rPr lang="pt-BR" sz="2400" dirty="0"/>
              <a:t>por meio Dele: </a:t>
            </a:r>
            <a:r>
              <a:rPr lang="pt-BR" sz="2400" b="1" u="sng" dirty="0">
                <a:solidFill>
                  <a:srgbClr val="FF0000"/>
                </a:solidFill>
              </a:rPr>
              <a:t>água da vida </a:t>
            </a:r>
            <a:r>
              <a:rPr lang="pt-BR" sz="2400" dirty="0"/>
              <a:t>(4.13-14; 7.37-38); </a:t>
            </a:r>
            <a:r>
              <a:rPr lang="pt-BR" sz="2400" b="1" u="sng" dirty="0">
                <a:solidFill>
                  <a:srgbClr val="FF0000"/>
                </a:solidFill>
              </a:rPr>
              <a:t>pão da vida </a:t>
            </a:r>
            <a:r>
              <a:rPr lang="pt-BR" sz="2400" dirty="0"/>
              <a:t>(6.35) e nesse texto, </a:t>
            </a:r>
            <a:r>
              <a:rPr lang="pt-BR" sz="2400" b="1" u="sng" dirty="0">
                <a:solidFill>
                  <a:srgbClr val="FF0000"/>
                </a:solidFill>
              </a:rPr>
              <a:t>luz do mun</a:t>
            </a:r>
            <a:r>
              <a:rPr lang="pt-BR" sz="2400" dirty="0"/>
              <a:t>do (v.12).</a:t>
            </a:r>
            <a:endParaRPr lang="pt-BR" sz="5400" b="1" dirty="0"/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85B86025-E9FD-4F09-B639-891EEFE6FDEF}"/>
              </a:ext>
            </a:extLst>
          </p:cNvPr>
          <p:cNvSpPr txBox="1"/>
          <p:nvPr/>
        </p:nvSpPr>
        <p:spPr>
          <a:xfrm>
            <a:off x="628650" y="4306957"/>
            <a:ext cx="8131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/>
              <a:t>1. </a:t>
            </a:r>
            <a:r>
              <a:rPr lang="pt-BR" sz="2400" dirty="0"/>
              <a:t>no Antigo Testamento, Deus é chamado de luz (</a:t>
            </a:r>
            <a:r>
              <a:rPr lang="pt-BR" sz="2400" dirty="0" err="1"/>
              <a:t>Sl</a:t>
            </a:r>
            <a:r>
              <a:rPr lang="pt-BR" sz="2400" dirty="0"/>
              <a:t> 27.1);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C4DC5ED8-8279-44BA-AE9E-453C00FD9E59}"/>
              </a:ext>
            </a:extLst>
          </p:cNvPr>
          <p:cNvSpPr txBox="1"/>
          <p:nvPr/>
        </p:nvSpPr>
        <p:spPr>
          <a:xfrm>
            <a:off x="628650" y="4842589"/>
            <a:ext cx="8131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/>
              <a:t>2. </a:t>
            </a:r>
            <a:r>
              <a:rPr lang="pt-BR" sz="2400" dirty="0"/>
              <a:t>quem anda na luz é capaz de enxergar (</a:t>
            </a:r>
            <a:r>
              <a:rPr lang="pt-BR" sz="2400" dirty="0" err="1"/>
              <a:t>Sl</a:t>
            </a:r>
            <a:r>
              <a:rPr lang="pt-BR" sz="2400" dirty="0"/>
              <a:t> 36.9);</a:t>
            </a:r>
            <a:endParaRPr lang="pt-BR" sz="3200" dirty="0"/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84CE804A-FD24-4985-9779-72B61CF140E3}"/>
              </a:ext>
            </a:extLst>
          </p:cNvPr>
          <p:cNvSpPr txBox="1"/>
          <p:nvPr/>
        </p:nvSpPr>
        <p:spPr>
          <a:xfrm>
            <a:off x="628650" y="5378221"/>
            <a:ext cx="8131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3. </a:t>
            </a:r>
            <a:r>
              <a:rPr lang="pt-BR" sz="2400" dirty="0"/>
              <a:t>quem anda na luz também é luz (</a:t>
            </a:r>
            <a:r>
              <a:rPr lang="pt-BR" sz="2400" dirty="0" err="1"/>
              <a:t>Is</a:t>
            </a:r>
            <a:r>
              <a:rPr lang="pt-BR" sz="2400" dirty="0"/>
              <a:t> 49.6; </a:t>
            </a:r>
            <a:r>
              <a:rPr lang="pt-BR" sz="2400" dirty="0" err="1"/>
              <a:t>Mt</a:t>
            </a:r>
            <a:r>
              <a:rPr lang="pt-BR" sz="2400" dirty="0"/>
              <a:t> 5.14);</a:t>
            </a:r>
            <a:endParaRPr lang="pt-BR" sz="3200" dirty="0"/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E0462070-4F01-45A5-A1F6-EB2ACB9406C9}"/>
              </a:ext>
            </a:extLst>
          </p:cNvPr>
          <p:cNvSpPr txBox="1"/>
          <p:nvPr/>
        </p:nvSpPr>
        <p:spPr>
          <a:xfrm>
            <a:off x="628650" y="5922781"/>
            <a:ext cx="8131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4. </a:t>
            </a:r>
            <a:r>
              <a:rPr lang="pt-BR" sz="2400" dirty="0"/>
              <a:t>a palavra de Deus é luz (</a:t>
            </a:r>
            <a:r>
              <a:rPr lang="pt-BR" sz="2400" dirty="0" err="1"/>
              <a:t>Sl</a:t>
            </a:r>
            <a:r>
              <a:rPr lang="pt-BR" sz="2400" dirty="0"/>
              <a:t> 119.105; </a:t>
            </a:r>
            <a:r>
              <a:rPr lang="pt-BR" sz="2400" dirty="0" err="1"/>
              <a:t>Pv</a:t>
            </a:r>
            <a:r>
              <a:rPr lang="pt-BR" sz="2400" dirty="0"/>
              <a:t> 6.23);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6416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799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/>
              <a:t>II. A SUPERIORIDADE DE JESUS EM RELAÇÃO AO TESTEMUNHO </a:t>
            </a:r>
            <a:br>
              <a:rPr lang="pt-BR" b="1" dirty="0"/>
            </a:br>
            <a:r>
              <a:rPr lang="pt-BR" b="1" dirty="0"/>
              <a:t>(Jo 8.12-20)</a:t>
            </a:r>
            <a:endParaRPr lang="pt-BR" sz="6000" b="1" dirty="0">
              <a:latin typeface="Garamond" panose="02020404030301010803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1A258268-ADB2-48F1-996B-C6704A07D272}"/>
              </a:ext>
            </a:extLst>
          </p:cNvPr>
          <p:cNvSpPr txBox="1"/>
          <p:nvPr/>
        </p:nvSpPr>
        <p:spPr>
          <a:xfrm>
            <a:off x="437322" y="3964051"/>
            <a:ext cx="83223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Em todas as </a:t>
            </a:r>
            <a:r>
              <a:rPr lang="pt-BR" sz="2400" b="1" u="sng" dirty="0">
                <a:solidFill>
                  <a:srgbClr val="FF0000"/>
                </a:solidFill>
              </a:rPr>
              <a:t>literaturas joaninas</a:t>
            </a:r>
            <a:r>
              <a:rPr lang="pt-BR" sz="2400" dirty="0"/>
              <a:t>, a </a:t>
            </a:r>
            <a:r>
              <a:rPr lang="pt-BR" sz="2400" b="1" u="sng" dirty="0">
                <a:solidFill>
                  <a:srgbClr val="FF0000"/>
                </a:solidFill>
              </a:rPr>
              <a:t>luz é uma associação direta a Deus e implica pureza</a:t>
            </a:r>
            <a:r>
              <a:rPr lang="pt-BR" sz="2400" dirty="0"/>
              <a:t>. Em contraposição direta, </a:t>
            </a:r>
            <a:r>
              <a:rPr lang="pt-BR" sz="2400" b="1" u="sng" dirty="0">
                <a:solidFill>
                  <a:srgbClr val="FF0000"/>
                </a:solidFill>
              </a:rPr>
              <a:t>viver nas trevas</a:t>
            </a:r>
            <a:r>
              <a:rPr lang="pt-BR" sz="2400" dirty="0"/>
              <a:t>, na literatura joanina, </a:t>
            </a:r>
            <a:r>
              <a:rPr lang="pt-BR" sz="2400" b="1" u="sng" dirty="0">
                <a:solidFill>
                  <a:srgbClr val="FF0000"/>
                </a:solidFill>
              </a:rPr>
              <a:t>é opor-se à luz</a:t>
            </a:r>
            <a:r>
              <a:rPr lang="pt-BR" sz="2400" dirty="0"/>
              <a:t>, portanto, </a:t>
            </a:r>
            <a:r>
              <a:rPr lang="pt-BR" sz="2400" b="1" u="sng" dirty="0">
                <a:solidFill>
                  <a:srgbClr val="FF0000"/>
                </a:solidFill>
              </a:rPr>
              <a:t>fazer o que não agrada a Deus</a:t>
            </a:r>
            <a:r>
              <a:rPr lang="pt-BR" sz="2400" dirty="0"/>
              <a:t>. </a:t>
            </a:r>
            <a:r>
              <a:rPr lang="pt-BR" sz="2400" b="1" u="sng" dirty="0">
                <a:solidFill>
                  <a:srgbClr val="FF0000"/>
                </a:solidFill>
              </a:rPr>
              <a:t>É pecado</a:t>
            </a:r>
            <a:r>
              <a:rPr lang="pt-BR" sz="2400" dirty="0"/>
              <a:t>, mancha e iniquidade contra o Senhor. Quando Jesus reivindica ser a luz do mundo, Ele declara Sua </a:t>
            </a:r>
            <a:r>
              <a:rPr lang="pt-BR" sz="2400" b="1" u="sng" dirty="0">
                <a:solidFill>
                  <a:srgbClr val="FF0000"/>
                </a:solidFill>
              </a:rPr>
              <a:t>autoridade para salvar</a:t>
            </a:r>
            <a:r>
              <a:rPr lang="pt-BR" sz="2400" dirty="0"/>
              <a:t> o homem do pecado.</a:t>
            </a:r>
            <a:endParaRPr lang="pt-BR" sz="6600" b="1" dirty="0"/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85B86025-E9FD-4F09-B639-891EEFE6FDEF}"/>
              </a:ext>
            </a:extLst>
          </p:cNvPr>
          <p:cNvSpPr txBox="1"/>
          <p:nvPr/>
        </p:nvSpPr>
        <p:spPr>
          <a:xfrm>
            <a:off x="628650" y="2252870"/>
            <a:ext cx="8131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5. </a:t>
            </a:r>
            <a:r>
              <a:rPr lang="pt-BR" sz="2400" dirty="0"/>
              <a:t>Jesus sempre foi a luz dos homens (Jo 1.4-5);</a:t>
            </a:r>
            <a:endParaRPr lang="pt-BR" sz="3200" dirty="0"/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C4DC5ED8-8279-44BA-AE9E-453C00FD9E59}"/>
              </a:ext>
            </a:extLst>
          </p:cNvPr>
          <p:cNvSpPr txBox="1"/>
          <p:nvPr/>
        </p:nvSpPr>
        <p:spPr>
          <a:xfrm>
            <a:off x="628650" y="2868011"/>
            <a:ext cx="8131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/>
              <a:t>6. </a:t>
            </a:r>
            <a:r>
              <a:rPr lang="pt-BR" sz="2400" dirty="0"/>
              <a:t>há um contraste entre os filhos das trevas e os filhos da luz (Jo 3.19-21).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86603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1890</TotalTime>
  <Words>898</Words>
  <Application>Microsoft Office PowerPoint</Application>
  <PresentationFormat>Apresentação na tela (4:3)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Garamond</vt:lpstr>
      <vt:lpstr>Tema do Office</vt:lpstr>
      <vt:lpstr>Apresentação do PowerPoint</vt:lpstr>
      <vt:lpstr>SUPERIORIDADE DE CRISTO JO 8</vt:lpstr>
      <vt:lpstr>Alvo da Lição</vt:lpstr>
      <vt:lpstr>OBJETIVOS DA LIÇÃO</vt:lpstr>
      <vt:lpstr>Apresentação do PowerPoint</vt:lpstr>
      <vt:lpstr>I. A SUPERIORIDADE DE JESUS EM RELAÇÃO À LEI - (Jo 8.1-11)</vt:lpstr>
      <vt:lpstr>I. A SUPERIORIDADE DE JESUS EM RELAÇÃO À LEI - (Jo 8.1-11)</vt:lpstr>
      <vt:lpstr>II. A SUPERIORIDADE DE JESUS EM RELAÇÃO AO TESTEMUNHO  (Jo 8.12-20)</vt:lpstr>
      <vt:lpstr>II. A SUPERIORIDADE DE JESUS EM RELAÇÃO AO TESTEMUNHO  (Jo 8.12-20)</vt:lpstr>
      <vt:lpstr>II. A SUPERIORIDADE DE JESUS EM RELAÇÃO AO TESTEMUNHO  (Jo 8.12-20)</vt:lpstr>
      <vt:lpstr>CONCLUSÃO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André</dc:creator>
  <cp:lastModifiedBy>Conta da Microsoft</cp:lastModifiedBy>
  <cp:revision>71</cp:revision>
  <dcterms:created xsi:type="dcterms:W3CDTF">2019-05-27T11:22:05Z</dcterms:created>
  <dcterms:modified xsi:type="dcterms:W3CDTF">2020-04-24T22:56:57Z</dcterms:modified>
</cp:coreProperties>
</file>