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75" r:id="rId4"/>
    <p:sldId id="258" r:id="rId5"/>
    <p:sldId id="261" r:id="rId6"/>
    <p:sldId id="290" r:id="rId7"/>
    <p:sldId id="291" r:id="rId8"/>
    <p:sldId id="300" r:id="rId9"/>
    <p:sldId id="276" r:id="rId1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7AE6-FFEA-4D1E-9B17-1306E820EA33}" type="datetimeFigureOut">
              <a:rPr lang="pt-BR" smtClean="0"/>
              <a:t>08/05/2020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D938-CDC9-4107-A61F-3B547A6FE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571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7AE6-FFEA-4D1E-9B17-1306E820EA33}" type="datetimeFigureOut">
              <a:rPr lang="pt-BR" smtClean="0"/>
              <a:t>08/05/2020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D938-CDC9-4107-A61F-3B547A6FE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2150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7AE6-FFEA-4D1E-9B17-1306E820EA33}" type="datetimeFigureOut">
              <a:rPr lang="pt-BR" smtClean="0"/>
              <a:t>08/05/2020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D938-CDC9-4107-A61F-3B547A6FE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308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7AE6-FFEA-4D1E-9B17-1306E820EA33}" type="datetimeFigureOut">
              <a:rPr lang="pt-BR" smtClean="0"/>
              <a:t>08/05/2020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D938-CDC9-4107-A61F-3B547A6FE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579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7AE6-FFEA-4D1E-9B17-1306E820EA33}" type="datetimeFigureOut">
              <a:rPr lang="pt-BR" smtClean="0"/>
              <a:t>08/05/2020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D938-CDC9-4107-A61F-3B547A6FE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7761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7AE6-FFEA-4D1E-9B17-1306E820EA33}" type="datetimeFigureOut">
              <a:rPr lang="pt-BR" smtClean="0"/>
              <a:t>08/05/2020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D938-CDC9-4107-A61F-3B547A6FE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3590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7AE6-FFEA-4D1E-9B17-1306E820EA33}" type="datetimeFigureOut">
              <a:rPr lang="pt-BR" smtClean="0"/>
              <a:t>08/05/2020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D938-CDC9-4107-A61F-3B547A6FE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788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7AE6-FFEA-4D1E-9B17-1306E820EA33}" type="datetimeFigureOut">
              <a:rPr lang="pt-BR" smtClean="0"/>
              <a:t>08/05/2020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D938-CDC9-4107-A61F-3B547A6FE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935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7AE6-FFEA-4D1E-9B17-1306E820EA33}" type="datetimeFigureOut">
              <a:rPr lang="pt-BR" smtClean="0"/>
              <a:t>08/05/2020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D938-CDC9-4107-A61F-3B547A6FE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3061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7AE6-FFEA-4D1E-9B17-1306E820EA33}" type="datetimeFigureOut">
              <a:rPr lang="pt-BR" smtClean="0"/>
              <a:t>08/05/2020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D938-CDC9-4107-A61F-3B547A6FE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3523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7AE6-FFEA-4D1E-9B17-1306E820EA33}" type="datetimeFigureOut">
              <a:rPr lang="pt-BR" smtClean="0"/>
              <a:t>08/05/2020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D938-CDC9-4107-A61F-3B547A6FE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77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27AE6-FFEA-4D1E-9B17-1306E820EA33}" type="datetimeFigureOut">
              <a:rPr lang="pt-BR" smtClean="0"/>
              <a:t>08/05/2020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8D938-CDC9-4107-A61F-3B547A6FE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61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755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4608" y="3920647"/>
            <a:ext cx="6901842" cy="1027134"/>
          </a:xfrm>
        </p:spPr>
        <p:txBody>
          <a:bodyPr>
            <a:no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VER PARA CRER OU CRER PARA VER</a:t>
            </a:r>
            <a:br>
              <a:rPr lang="pt-BR" sz="3600" b="1" dirty="0">
                <a:solidFill>
                  <a:schemeClr val="bg1"/>
                </a:solidFill>
              </a:rPr>
            </a:br>
            <a:r>
              <a:rPr lang="pt-BR" sz="3600" dirty="0">
                <a:solidFill>
                  <a:schemeClr val="bg1"/>
                </a:solidFill>
              </a:rPr>
              <a:t>JO 9</a:t>
            </a:r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406705C0-0135-4582-9393-4C35119C9CD2}"/>
              </a:ext>
            </a:extLst>
          </p:cNvPr>
          <p:cNvSpPr txBox="1"/>
          <p:nvPr/>
        </p:nvSpPr>
        <p:spPr>
          <a:xfrm>
            <a:off x="0" y="5115343"/>
            <a:ext cx="91439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VERSÍCULO-CHAVE</a:t>
            </a:r>
          </a:p>
          <a:p>
            <a:pPr algn="ctr"/>
            <a:r>
              <a:rPr lang="pt-BR" sz="2800" i="1" dirty="0"/>
              <a:t>“Jesus continuou: Eu vim a este mundo para juízo, a fim de que os que não veem vejam, e os que veem se tornem cegos.” </a:t>
            </a:r>
            <a:r>
              <a:rPr lang="pt-BR" sz="2800" i="1" dirty="0" smtClean="0"/>
              <a:t>(</a:t>
            </a:r>
            <a:r>
              <a:rPr lang="pt-BR" sz="2800" i="1" dirty="0" err="1" smtClean="0"/>
              <a:t>Jo</a:t>
            </a:r>
            <a:r>
              <a:rPr lang="pt-BR" sz="2800" i="1" dirty="0" smtClean="0"/>
              <a:t> 9.39)</a:t>
            </a:r>
            <a:endParaRPr lang="pt-BR" sz="2800" i="1" dirty="0"/>
          </a:p>
        </p:txBody>
      </p:sp>
    </p:spTree>
    <p:extLst>
      <p:ext uri="{BB962C8B-B14F-4D97-AF65-F5344CB8AC3E}">
        <p14:creationId xmlns:p14="http://schemas.microsoft.com/office/powerpoint/2010/main" val="3192786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4608" y="3920647"/>
            <a:ext cx="6901842" cy="1027134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Alvo da Lição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406705C0-0135-4582-9393-4C35119C9CD2}"/>
              </a:ext>
            </a:extLst>
          </p:cNvPr>
          <p:cNvSpPr txBox="1"/>
          <p:nvPr/>
        </p:nvSpPr>
        <p:spPr>
          <a:xfrm>
            <a:off x="13254" y="5380387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Ao estudar esta lição, você vai cientificar-se da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autoridade de Jesus</a:t>
            </a:r>
            <a:r>
              <a:rPr lang="pt-BR" sz="2800" dirty="0"/>
              <a:t> tanto nas questões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físicas</a:t>
            </a:r>
            <a:r>
              <a:rPr lang="pt-BR" sz="2800" dirty="0"/>
              <a:t> quanto nas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espirituais</a:t>
            </a:r>
            <a:r>
              <a:rPr lang="pt-BR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5310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1709906F-3949-48CD-96AF-B06B0AE4AA75}"/>
              </a:ext>
            </a:extLst>
          </p:cNvPr>
          <p:cNvSpPr txBox="1"/>
          <p:nvPr/>
        </p:nvSpPr>
        <p:spPr>
          <a:xfrm>
            <a:off x="424070" y="410555"/>
            <a:ext cx="8295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FF00"/>
                </a:solidFill>
              </a:rPr>
              <a:t>É importante visualizar </a:t>
            </a:r>
            <a:r>
              <a:rPr lang="pt-BR" sz="2800" b="1" dirty="0">
                <a:solidFill>
                  <a:srgbClr val="FFFF00"/>
                </a:solidFill>
              </a:rPr>
              <a:t>como João </a:t>
            </a:r>
            <a:r>
              <a:rPr lang="pt-BR" sz="2800" b="1" dirty="0" smtClean="0">
                <a:solidFill>
                  <a:srgbClr val="FFFF00"/>
                </a:solidFill>
              </a:rPr>
              <a:t>estruturou</a:t>
            </a:r>
            <a:r>
              <a:rPr lang="pt-BR" sz="2800" b="1" dirty="0">
                <a:solidFill>
                  <a:srgbClr val="FFFF00"/>
                </a:solidFill>
              </a:rPr>
              <a:t> </a:t>
            </a:r>
            <a:r>
              <a:rPr lang="pt-BR" sz="2800" b="1" dirty="0" smtClean="0">
                <a:solidFill>
                  <a:srgbClr val="FFFF00"/>
                </a:solidFill>
              </a:rPr>
              <a:t>o cap. 9</a:t>
            </a:r>
            <a:endParaRPr lang="pt-BR" sz="2800" b="1" dirty="0">
              <a:solidFill>
                <a:srgbClr val="FFFF00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69016053-F65C-4C15-A075-00498E386F14}"/>
              </a:ext>
            </a:extLst>
          </p:cNvPr>
          <p:cNvSpPr txBox="1"/>
          <p:nvPr/>
        </p:nvSpPr>
        <p:spPr>
          <a:xfrm>
            <a:off x="0" y="1192829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pt-BR" sz="2800" dirty="0" smtClean="0">
                <a:solidFill>
                  <a:schemeClr val="bg1"/>
                </a:solidFill>
              </a:rPr>
              <a:t>Jesus </a:t>
            </a:r>
            <a:r>
              <a:rPr lang="pt-BR" sz="2800" dirty="0">
                <a:solidFill>
                  <a:schemeClr val="bg1"/>
                </a:solidFill>
              </a:rPr>
              <a:t>cura um cego de nascença de sua </a:t>
            </a:r>
            <a:r>
              <a:rPr lang="pt-BR" sz="2800" b="1" u="sng" dirty="0">
                <a:solidFill>
                  <a:schemeClr val="bg1"/>
                </a:solidFill>
              </a:rPr>
              <a:t>cegueira física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dirty="0">
                <a:solidFill>
                  <a:schemeClr val="bg1"/>
                </a:solidFill>
              </a:rPr>
              <a:t>(</a:t>
            </a:r>
            <a:r>
              <a:rPr lang="pt-BR" sz="2800" dirty="0" smtClean="0">
                <a:solidFill>
                  <a:schemeClr val="bg1"/>
                </a:solidFill>
              </a:rPr>
              <a:t>vs. 1-7);</a:t>
            </a:r>
          </a:p>
          <a:p>
            <a:pPr marL="514350" indent="-514350" algn="just">
              <a:buAutoNum type="arabicPeriod"/>
            </a:pPr>
            <a:endParaRPr lang="pt-BR" sz="2800" dirty="0" smtClean="0">
              <a:solidFill>
                <a:schemeClr val="bg1"/>
              </a:solidFill>
            </a:endParaRPr>
          </a:p>
          <a:p>
            <a:pPr marL="514350" indent="-514350" algn="just">
              <a:buAutoNum type="arabicPeriod"/>
            </a:pPr>
            <a:r>
              <a:rPr lang="pt-BR" sz="2800" dirty="0" smtClean="0">
                <a:solidFill>
                  <a:schemeClr val="bg1"/>
                </a:solidFill>
              </a:rPr>
              <a:t>Os </a:t>
            </a:r>
            <a:r>
              <a:rPr lang="pt-BR" sz="2800" dirty="0">
                <a:solidFill>
                  <a:schemeClr val="bg1"/>
                </a:solidFill>
              </a:rPr>
              <a:t>fariseus se recusam a acreditar no milagre, pois são </a:t>
            </a:r>
            <a:r>
              <a:rPr lang="pt-BR" sz="2800" b="1" u="sng" dirty="0">
                <a:solidFill>
                  <a:schemeClr val="bg1"/>
                </a:solidFill>
              </a:rPr>
              <a:t>cegos espirituais</a:t>
            </a:r>
            <a:r>
              <a:rPr lang="pt-BR" sz="2800" dirty="0">
                <a:solidFill>
                  <a:schemeClr val="bg1"/>
                </a:solidFill>
              </a:rPr>
              <a:t> (</a:t>
            </a:r>
            <a:r>
              <a:rPr lang="pt-BR" sz="2800" dirty="0" smtClean="0">
                <a:solidFill>
                  <a:schemeClr val="bg1"/>
                </a:solidFill>
              </a:rPr>
              <a:t>vs. 8-34); e</a:t>
            </a:r>
          </a:p>
          <a:p>
            <a:pPr marL="514350" indent="-514350" algn="just">
              <a:buAutoNum type="arabicPeriod"/>
            </a:pPr>
            <a:endParaRPr lang="pt-BR" sz="2800" dirty="0" smtClean="0">
              <a:solidFill>
                <a:schemeClr val="bg1"/>
              </a:solidFill>
            </a:endParaRPr>
          </a:p>
          <a:p>
            <a:pPr marL="514350" indent="-514350" algn="just">
              <a:buAutoNum type="arabicPeriod"/>
            </a:pPr>
            <a:r>
              <a:rPr lang="pt-BR" sz="2800" dirty="0" smtClean="0">
                <a:solidFill>
                  <a:schemeClr val="bg1"/>
                </a:solidFill>
              </a:rPr>
              <a:t>O </a:t>
            </a:r>
            <a:r>
              <a:rPr lang="pt-BR" sz="2800" dirty="0" err="1" smtClean="0">
                <a:solidFill>
                  <a:schemeClr val="bg1"/>
                </a:solidFill>
              </a:rPr>
              <a:t>ex-cego</a:t>
            </a:r>
            <a:r>
              <a:rPr lang="pt-BR" sz="2800" dirty="0" smtClean="0">
                <a:solidFill>
                  <a:schemeClr val="bg1"/>
                </a:solidFill>
              </a:rPr>
              <a:t> </a:t>
            </a:r>
            <a:r>
              <a:rPr lang="pt-BR" sz="2800" dirty="0">
                <a:solidFill>
                  <a:schemeClr val="bg1"/>
                </a:solidFill>
              </a:rPr>
              <a:t>de nascença </a:t>
            </a:r>
            <a:r>
              <a:rPr lang="pt-BR" sz="2800" dirty="0" smtClean="0">
                <a:solidFill>
                  <a:schemeClr val="bg1"/>
                </a:solidFill>
              </a:rPr>
              <a:t>é </a:t>
            </a:r>
            <a:r>
              <a:rPr lang="pt-BR" sz="2800" b="1" u="sng" dirty="0" smtClean="0">
                <a:solidFill>
                  <a:schemeClr val="bg1"/>
                </a:solidFill>
              </a:rPr>
              <a:t>curado de </a:t>
            </a:r>
            <a:r>
              <a:rPr lang="pt-BR" sz="2800" b="1" u="sng" dirty="0">
                <a:solidFill>
                  <a:schemeClr val="bg1"/>
                </a:solidFill>
              </a:rPr>
              <a:t>sua cegueira espiritual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dirty="0">
                <a:solidFill>
                  <a:schemeClr val="bg1"/>
                </a:solidFill>
              </a:rPr>
              <a:t>(</a:t>
            </a:r>
            <a:r>
              <a:rPr lang="pt-BR" sz="2800" dirty="0" smtClean="0">
                <a:solidFill>
                  <a:schemeClr val="bg1"/>
                </a:solidFill>
              </a:rPr>
              <a:t>vs. 35-41</a:t>
            </a:r>
            <a:r>
              <a:rPr lang="pt-BR" sz="2800" dirty="0">
                <a:solidFill>
                  <a:schemeClr val="bg1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3853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37997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/>
              <a:t>I. A CURA DA CEGUEIRA FÍSICA</a:t>
            </a:r>
            <a:br>
              <a:rPr lang="pt-BR" b="1" dirty="0"/>
            </a:br>
            <a:r>
              <a:rPr lang="pt-BR" b="1" dirty="0"/>
              <a:t>(Jo 9.1-7)</a:t>
            </a:r>
            <a:endParaRPr lang="pt-BR" sz="6000" b="1" dirty="0">
              <a:latin typeface="Garamond" panose="02020404030301010803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37321" y="5464091"/>
            <a:ext cx="8322365" cy="134602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dirty="0" smtClean="0"/>
              <a:t>O </a:t>
            </a:r>
            <a:r>
              <a:rPr lang="pt-BR" dirty="0"/>
              <a:t>sofrimento humano sempre esteve sob o </a:t>
            </a:r>
            <a:r>
              <a:rPr lang="pt-BR" b="1" u="sng" dirty="0">
                <a:solidFill>
                  <a:srgbClr val="FF0000"/>
                </a:solidFill>
              </a:rPr>
              <a:t>controle </a:t>
            </a:r>
            <a:r>
              <a:rPr lang="pt-BR" b="1" u="sng" dirty="0" smtClean="0">
                <a:solidFill>
                  <a:srgbClr val="FF0000"/>
                </a:solidFill>
              </a:rPr>
              <a:t>divino</a:t>
            </a:r>
            <a:r>
              <a:rPr lang="pt-BR" dirty="0" smtClean="0"/>
              <a:t> (v. 3</a:t>
            </a:r>
            <a:r>
              <a:rPr lang="pt-BR" dirty="0"/>
              <a:t>). </a:t>
            </a:r>
            <a:r>
              <a:rPr lang="pt-BR" dirty="0" smtClean="0"/>
              <a:t>Até nisso pode haver um </a:t>
            </a:r>
            <a:r>
              <a:rPr lang="pt-BR" b="1" u="sng" dirty="0" smtClean="0">
                <a:solidFill>
                  <a:srgbClr val="FF0000"/>
                </a:solidFill>
              </a:rPr>
              <a:t>propósito da parte de Deus</a:t>
            </a:r>
            <a:r>
              <a:rPr lang="pt-BR" dirty="0" smtClean="0"/>
              <a:t> (cf. </a:t>
            </a:r>
            <a:r>
              <a:rPr lang="pt-BR" dirty="0" err="1" smtClean="0"/>
              <a:t>Rm</a:t>
            </a:r>
            <a:r>
              <a:rPr lang="pt-BR" dirty="0" smtClean="0"/>
              <a:t> 12.2).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1A258268-ADB2-48F1-996B-C6704A07D272}"/>
              </a:ext>
            </a:extLst>
          </p:cNvPr>
          <p:cNvSpPr txBox="1"/>
          <p:nvPr/>
        </p:nvSpPr>
        <p:spPr>
          <a:xfrm>
            <a:off x="437321" y="2201478"/>
            <a:ext cx="83223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 smtClean="0"/>
              <a:t>A cura do </a:t>
            </a:r>
            <a:r>
              <a:rPr lang="pt-BR" sz="2800" dirty="0"/>
              <a:t>cego de nascença </a:t>
            </a:r>
            <a:r>
              <a:rPr lang="pt-BR" sz="2800" dirty="0" smtClean="0"/>
              <a:t>(v. 1) demonstra que </a:t>
            </a:r>
            <a:r>
              <a:rPr lang="pt-BR" sz="2800" b="1" u="sng" dirty="0">
                <a:solidFill>
                  <a:srgbClr val="FF0000"/>
                </a:solidFill>
              </a:rPr>
              <a:t>Deus não é alheio ao sofrimento </a:t>
            </a:r>
            <a:r>
              <a:rPr lang="pt-BR" sz="2800" b="1" u="sng" dirty="0" smtClean="0">
                <a:solidFill>
                  <a:srgbClr val="FF0000"/>
                </a:solidFill>
              </a:rPr>
              <a:t>humano</a:t>
            </a:r>
            <a:r>
              <a:rPr lang="pt-BR" sz="2800" dirty="0" smtClean="0"/>
              <a:t>.</a:t>
            </a:r>
          </a:p>
          <a:p>
            <a:pPr algn="just"/>
            <a:endParaRPr lang="pt-BR" sz="2800" dirty="0"/>
          </a:p>
          <a:p>
            <a:pPr algn="just"/>
            <a:r>
              <a:rPr lang="pt-BR" sz="2800" dirty="0" smtClean="0"/>
              <a:t>A </a:t>
            </a:r>
            <a:r>
              <a:rPr lang="pt-BR" sz="2800" b="1" u="sng" dirty="0">
                <a:solidFill>
                  <a:srgbClr val="FF0000"/>
                </a:solidFill>
              </a:rPr>
              <a:t>pergunta dos discípulos</a:t>
            </a:r>
            <a:r>
              <a:rPr lang="pt-BR" sz="2800" dirty="0"/>
              <a:t>: </a:t>
            </a:r>
            <a:r>
              <a:rPr lang="pt-BR" sz="2800" i="1" dirty="0"/>
              <a:t>“Mestre, quem pecou para que este homem nascesse cego? Ele ou os pais dele?” </a:t>
            </a:r>
            <a:r>
              <a:rPr lang="pt-BR" sz="2800" dirty="0"/>
              <a:t>(v</a:t>
            </a:r>
            <a:r>
              <a:rPr lang="pt-BR" sz="2800" dirty="0" smtClean="0"/>
              <a:t>. 2</a:t>
            </a:r>
            <a:r>
              <a:rPr lang="pt-BR" sz="2800" dirty="0"/>
              <a:t>) era objeto de </a:t>
            </a:r>
            <a:r>
              <a:rPr lang="pt-BR" sz="2800" b="1" u="sng" dirty="0">
                <a:solidFill>
                  <a:srgbClr val="FF0000"/>
                </a:solidFill>
              </a:rPr>
              <a:t>má interpretação bíblica</a:t>
            </a:r>
            <a:r>
              <a:rPr lang="pt-BR" sz="2800" dirty="0"/>
              <a:t> na época e ainda hoje ocorre.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54467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37997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/>
              <a:t>I. A CURA DA CEGUEIRA FÍSICA</a:t>
            </a:r>
            <a:br>
              <a:rPr lang="pt-BR" b="1" dirty="0"/>
            </a:br>
            <a:r>
              <a:rPr lang="pt-BR" b="1" dirty="0"/>
              <a:t>(Jo 9.1-7)</a:t>
            </a:r>
            <a:endParaRPr lang="pt-BR" sz="6000" b="1" dirty="0">
              <a:latin typeface="Garamond" panose="02020404030301010803" pitchFamily="18" charset="0"/>
            </a:endParaRP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57ACBB6E-8171-4E4D-9C9E-50D974250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85509"/>
            <a:ext cx="9144000" cy="358750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dirty="0"/>
              <a:t>Os versos 4 e 5 retratam o ensino de Jesus em face daquela </a:t>
            </a:r>
            <a:r>
              <a:rPr lang="pt-BR" dirty="0" smtClean="0"/>
              <a:t>situação:</a:t>
            </a:r>
          </a:p>
          <a:p>
            <a:pPr marL="514350" indent="-514350" algn="just">
              <a:buAutoNum type="romanUcPeriod"/>
            </a:pPr>
            <a:r>
              <a:rPr lang="pt-BR" dirty="0" smtClean="0"/>
              <a:t>Aquele </a:t>
            </a:r>
            <a:r>
              <a:rPr lang="pt-BR" dirty="0"/>
              <a:t>milagre deveria acontecer naquele momento para </a:t>
            </a:r>
            <a:r>
              <a:rPr lang="pt-BR" b="1" u="sng" dirty="0">
                <a:solidFill>
                  <a:srgbClr val="FF0000"/>
                </a:solidFill>
              </a:rPr>
              <a:t>a glória </a:t>
            </a:r>
            <a:r>
              <a:rPr lang="pt-BR" b="1" u="sng" dirty="0" smtClean="0">
                <a:solidFill>
                  <a:srgbClr val="FF0000"/>
                </a:solidFill>
              </a:rPr>
              <a:t>do Pai, por meio do Filho</a:t>
            </a:r>
            <a:r>
              <a:rPr lang="pt-BR" dirty="0" smtClean="0"/>
              <a:t>.</a:t>
            </a:r>
          </a:p>
          <a:p>
            <a:pPr marL="514350" indent="-514350" algn="just">
              <a:buAutoNum type="romanUcPeriod"/>
            </a:pPr>
            <a:r>
              <a:rPr lang="pt-BR" dirty="0" smtClean="0"/>
              <a:t>Jesus apontou mais uma vez para a </a:t>
            </a:r>
            <a:r>
              <a:rPr lang="pt-BR" b="1" u="sng" dirty="0" smtClean="0">
                <a:solidFill>
                  <a:srgbClr val="FF0000"/>
                </a:solidFill>
              </a:rPr>
              <a:t>temporalidade do seu ministério</a:t>
            </a:r>
            <a:r>
              <a:rPr lang="pt-BR" dirty="0" smtClean="0"/>
              <a:t> entre os homens.</a:t>
            </a:r>
            <a:r>
              <a:rPr lang="pt-BR" i="1" dirty="0" smtClean="0"/>
              <a:t>”</a:t>
            </a:r>
          </a:p>
          <a:p>
            <a:pPr marL="514350" indent="-514350" algn="just">
              <a:buAutoNum type="romanUcPeriod"/>
            </a:pPr>
            <a:r>
              <a:rPr lang="pt-BR" dirty="0" smtClean="0"/>
              <a:t>Os </a:t>
            </a:r>
            <a:r>
              <a:rPr lang="pt-BR" dirty="0"/>
              <a:t>discípulos deveriam </a:t>
            </a:r>
            <a:r>
              <a:rPr lang="pt-BR" b="1" u="sng" dirty="0">
                <a:solidFill>
                  <a:srgbClr val="FF0000"/>
                </a:solidFill>
              </a:rPr>
              <a:t>desfrutar ao máximo </a:t>
            </a:r>
            <a:r>
              <a:rPr lang="pt-BR" b="1" u="sng" dirty="0" smtClean="0">
                <a:solidFill>
                  <a:srgbClr val="FF0000"/>
                </a:solidFill>
              </a:rPr>
              <a:t>a presença de Cristo</a:t>
            </a:r>
            <a:r>
              <a:rPr lang="pt-BR" dirty="0" smtClean="0"/>
              <a:t> no mundo, ao lado deles.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2349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37997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/>
              <a:t>I. A CURA DA CEGUEIRA FÍSICA</a:t>
            </a:r>
            <a:br>
              <a:rPr lang="pt-BR" b="1" dirty="0"/>
            </a:br>
            <a:r>
              <a:rPr lang="pt-BR" b="1" dirty="0"/>
              <a:t>(Jo 9.1-7)</a:t>
            </a:r>
            <a:endParaRPr lang="pt-BR" sz="6000" b="1" dirty="0">
              <a:latin typeface="Garamond" panose="02020404030301010803" pitchFamily="18" charset="0"/>
            </a:endParaRP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57ACBB6E-8171-4E4D-9C9E-50D974250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91069"/>
            <a:ext cx="9144000" cy="329269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dirty="0"/>
              <a:t>A </a:t>
            </a:r>
            <a:r>
              <a:rPr lang="pt-BR" b="1" u="sng" dirty="0">
                <a:solidFill>
                  <a:srgbClr val="FF0000"/>
                </a:solidFill>
              </a:rPr>
              <a:t>cura</a:t>
            </a:r>
            <a:r>
              <a:rPr lang="pt-BR" dirty="0"/>
              <a:t> </a:t>
            </a:r>
            <a:r>
              <a:rPr lang="pt-BR" dirty="0" smtClean="0"/>
              <a:t>daquele </a:t>
            </a:r>
            <a:r>
              <a:rPr lang="pt-BR" dirty="0"/>
              <a:t>cego de nascença aconteceu de </a:t>
            </a:r>
            <a:r>
              <a:rPr lang="pt-BR" dirty="0" smtClean="0"/>
              <a:t>um </a:t>
            </a:r>
            <a:r>
              <a:rPr lang="pt-BR" b="1" u="sng" dirty="0" smtClean="0">
                <a:solidFill>
                  <a:srgbClr val="FF0000"/>
                </a:solidFill>
              </a:rPr>
              <a:t>modo muito curioso</a:t>
            </a:r>
            <a:r>
              <a:rPr lang="pt-BR" dirty="0" smtClean="0"/>
              <a:t>:</a:t>
            </a:r>
          </a:p>
          <a:p>
            <a:pPr marL="514350" indent="-514350" algn="just">
              <a:buAutoNum type="alphaLcParenR"/>
            </a:pPr>
            <a:r>
              <a:rPr lang="pt-BR" dirty="0" smtClean="0"/>
              <a:t>Jesus </a:t>
            </a:r>
            <a:r>
              <a:rPr lang="pt-BR" b="1" u="sng" dirty="0">
                <a:solidFill>
                  <a:srgbClr val="FF0000"/>
                </a:solidFill>
              </a:rPr>
              <a:t>cuspiu</a:t>
            </a:r>
            <a:r>
              <a:rPr lang="pt-BR" dirty="0"/>
              <a:t> no </a:t>
            </a:r>
            <a:r>
              <a:rPr lang="pt-BR" dirty="0" smtClean="0"/>
              <a:t>chão, fez </a:t>
            </a:r>
            <a:r>
              <a:rPr lang="pt-BR" dirty="0"/>
              <a:t>uma </a:t>
            </a:r>
            <a:r>
              <a:rPr lang="pt-BR" dirty="0" smtClean="0"/>
              <a:t>espécie de </a:t>
            </a:r>
            <a:r>
              <a:rPr lang="pt-BR" b="1" u="sng" dirty="0" smtClean="0">
                <a:solidFill>
                  <a:srgbClr val="FF0000"/>
                </a:solidFill>
              </a:rPr>
              <a:t>lama</a:t>
            </a:r>
            <a:r>
              <a:rPr lang="pt-BR" dirty="0" smtClean="0"/>
              <a:t> </a:t>
            </a:r>
            <a:r>
              <a:rPr lang="pt-BR" dirty="0"/>
              <a:t>com a </a:t>
            </a:r>
            <a:r>
              <a:rPr lang="pt-BR" dirty="0" smtClean="0"/>
              <a:t>saliva e </a:t>
            </a:r>
            <a:r>
              <a:rPr lang="pt-BR" b="1" u="sng" dirty="0" smtClean="0">
                <a:solidFill>
                  <a:srgbClr val="FF0000"/>
                </a:solidFill>
              </a:rPr>
              <a:t>aplicou-a nos </a:t>
            </a:r>
            <a:r>
              <a:rPr lang="pt-BR" b="1" u="sng" dirty="0">
                <a:solidFill>
                  <a:srgbClr val="FF0000"/>
                </a:solidFill>
              </a:rPr>
              <a:t>olhos</a:t>
            </a:r>
            <a:r>
              <a:rPr lang="pt-BR" dirty="0"/>
              <a:t> do cego (v</a:t>
            </a:r>
            <a:r>
              <a:rPr lang="pt-BR" dirty="0" smtClean="0"/>
              <a:t>. 6).</a:t>
            </a:r>
          </a:p>
          <a:p>
            <a:pPr marL="514350" indent="-514350" algn="just">
              <a:buAutoNum type="alphaLcParenR"/>
            </a:pPr>
            <a:r>
              <a:rPr lang="pt-BR" dirty="0" smtClean="0"/>
              <a:t>Depois </a:t>
            </a:r>
            <a:r>
              <a:rPr lang="pt-BR" dirty="0"/>
              <a:t>disse: </a:t>
            </a:r>
            <a:r>
              <a:rPr lang="pt-BR" i="1" dirty="0"/>
              <a:t>“vai, lava-te no tanque de </a:t>
            </a:r>
            <a:r>
              <a:rPr lang="pt-BR" i="1" dirty="0" err="1"/>
              <a:t>Siloé</a:t>
            </a:r>
            <a:r>
              <a:rPr lang="pt-BR" i="1" dirty="0"/>
              <a:t>” </a:t>
            </a:r>
            <a:r>
              <a:rPr lang="pt-BR" dirty="0"/>
              <a:t>(v</a:t>
            </a:r>
            <a:r>
              <a:rPr lang="pt-BR" dirty="0" smtClean="0"/>
              <a:t>. 7</a:t>
            </a:r>
            <a:r>
              <a:rPr lang="pt-BR" dirty="0"/>
              <a:t>). O </a:t>
            </a:r>
            <a:r>
              <a:rPr lang="pt-BR" b="1" u="sng" dirty="0">
                <a:solidFill>
                  <a:srgbClr val="FF0000"/>
                </a:solidFill>
              </a:rPr>
              <a:t>resultado foi surpreendente</a:t>
            </a:r>
            <a:r>
              <a:rPr lang="pt-BR" dirty="0"/>
              <a:t>, aquele homem foi </a:t>
            </a:r>
            <a:r>
              <a:rPr lang="pt-BR" b="1" u="sng" dirty="0">
                <a:solidFill>
                  <a:srgbClr val="FF0000"/>
                </a:solidFill>
              </a:rPr>
              <a:t>curado</a:t>
            </a:r>
            <a:r>
              <a:rPr lang="pt-BR" dirty="0"/>
              <a:t> de sua </a:t>
            </a:r>
            <a:r>
              <a:rPr lang="pt-BR" b="1" u="sng" dirty="0">
                <a:solidFill>
                  <a:srgbClr val="FF0000"/>
                </a:solidFill>
              </a:rPr>
              <a:t>cegueira física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6326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37997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/>
              <a:t>II. </a:t>
            </a:r>
            <a:r>
              <a:rPr lang="pt-BR" b="1" dirty="0" smtClean="0"/>
              <a:t>OS IMPACTOS </a:t>
            </a:r>
            <a:r>
              <a:rPr lang="pt-BR" b="1" dirty="0"/>
              <a:t>DA CURA DO </a:t>
            </a:r>
            <a:r>
              <a:rPr lang="pt-BR" b="1" dirty="0" smtClean="0"/>
              <a:t>CEGO</a:t>
            </a:r>
            <a:br>
              <a:rPr lang="pt-BR" b="1" dirty="0" smtClean="0"/>
            </a:br>
            <a:r>
              <a:rPr lang="pt-BR" b="1" dirty="0" smtClean="0"/>
              <a:t>(</a:t>
            </a:r>
            <a:r>
              <a:rPr lang="pt-BR" b="1" dirty="0" err="1" smtClean="0"/>
              <a:t>Jo</a:t>
            </a:r>
            <a:r>
              <a:rPr lang="pt-BR" b="1" dirty="0" smtClean="0"/>
              <a:t> </a:t>
            </a:r>
            <a:r>
              <a:rPr lang="pt-BR" b="1" dirty="0" smtClean="0"/>
              <a:t>9.8-12)</a:t>
            </a:r>
            <a:endParaRPr lang="pt-BR" sz="6000" b="1" dirty="0">
              <a:latin typeface="Garamond" panose="02020404030301010803" pitchFamily="18" charset="0"/>
            </a:endParaRP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57ACBB6E-8171-4E4D-9C9E-50D974250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01056"/>
            <a:ext cx="9144000" cy="459832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b="1" dirty="0" smtClean="0"/>
              <a:t>1. O impacto nos vizinhos </a:t>
            </a:r>
            <a:r>
              <a:rPr lang="pt-BR" b="1" dirty="0"/>
              <a:t>(9.8-12)</a:t>
            </a:r>
          </a:p>
          <a:p>
            <a:pPr marL="0" indent="0" algn="just">
              <a:buNone/>
            </a:pPr>
            <a:r>
              <a:rPr lang="pt-BR" dirty="0" smtClean="0"/>
              <a:t>Poucos </a:t>
            </a:r>
            <a:r>
              <a:rPr lang="pt-BR" dirty="0"/>
              <a:t>tinham testemunhado o fato. Logo </a:t>
            </a:r>
            <a:r>
              <a:rPr lang="pt-BR" b="1" u="sng" dirty="0">
                <a:solidFill>
                  <a:srgbClr val="FF0000"/>
                </a:solidFill>
              </a:rPr>
              <a:t>surgiu a dúvida</a:t>
            </a:r>
            <a:r>
              <a:rPr lang="pt-BR" dirty="0"/>
              <a:t> sobre a identidade dele (</a:t>
            </a:r>
            <a:r>
              <a:rPr lang="pt-BR" dirty="0" smtClean="0"/>
              <a:t>vs. 8-9).</a:t>
            </a:r>
          </a:p>
          <a:p>
            <a:pPr marL="0" indent="0" algn="just">
              <a:buNone/>
            </a:pPr>
            <a:r>
              <a:rPr lang="pt-BR" dirty="0" smtClean="0"/>
              <a:t>Após </a:t>
            </a:r>
            <a:r>
              <a:rPr lang="pt-BR" dirty="0"/>
              <a:t>o </a:t>
            </a:r>
            <a:r>
              <a:rPr lang="pt-BR" dirty="0" err="1"/>
              <a:t>ex-cego</a:t>
            </a:r>
            <a:r>
              <a:rPr lang="pt-BR" dirty="0"/>
              <a:t> se identificar, seus </a:t>
            </a:r>
            <a:r>
              <a:rPr lang="pt-BR" b="1" u="sng" dirty="0">
                <a:solidFill>
                  <a:srgbClr val="FF0000"/>
                </a:solidFill>
              </a:rPr>
              <a:t>vizinhos perguntaram</a:t>
            </a:r>
            <a:r>
              <a:rPr lang="pt-BR" dirty="0"/>
              <a:t>: </a:t>
            </a:r>
            <a:r>
              <a:rPr lang="pt-BR" i="1" dirty="0"/>
              <a:t>“como foram abertos os seus olhos?” </a:t>
            </a:r>
            <a:r>
              <a:rPr lang="pt-BR" dirty="0"/>
              <a:t>(v</a:t>
            </a:r>
            <a:r>
              <a:rPr lang="pt-BR" dirty="0" smtClean="0"/>
              <a:t>. 10).</a:t>
            </a:r>
          </a:p>
          <a:p>
            <a:pPr marL="0" indent="0" algn="just">
              <a:buNone/>
            </a:pPr>
            <a:r>
              <a:rPr lang="pt-BR" dirty="0" smtClean="0"/>
              <a:t>O </a:t>
            </a:r>
            <a:r>
              <a:rPr lang="pt-BR" dirty="0" err="1" smtClean="0"/>
              <a:t>ex-cego</a:t>
            </a:r>
            <a:r>
              <a:rPr lang="pt-BR" dirty="0" smtClean="0"/>
              <a:t> </a:t>
            </a:r>
            <a:r>
              <a:rPr lang="pt-BR" dirty="0"/>
              <a:t>não </a:t>
            </a:r>
            <a:r>
              <a:rPr lang="pt-BR" dirty="0" smtClean="0"/>
              <a:t>pôde ver fisicamente Cristo antes da cura, </a:t>
            </a:r>
            <a:r>
              <a:rPr lang="pt-BR" dirty="0"/>
              <a:t>pois </a:t>
            </a:r>
            <a:r>
              <a:rPr lang="pt-BR" dirty="0" smtClean="0"/>
              <a:t>ainda era cego, mas sabia que </a:t>
            </a:r>
            <a:r>
              <a:rPr lang="pt-BR" dirty="0" smtClean="0"/>
              <a:t>estivera com </a:t>
            </a:r>
            <a:r>
              <a:rPr lang="pt-BR" dirty="0" smtClean="0"/>
              <a:t>Ele e que sua presença era real. (vs. 11-12).</a:t>
            </a:r>
          </a:p>
          <a:p>
            <a:pPr marL="0" indent="0" algn="just">
              <a:buNone/>
            </a:pPr>
            <a:r>
              <a:rPr lang="pt-BR" dirty="0" smtClean="0"/>
              <a:t>A submissão a Jesus, por mais intrigante que seja, ainda é o melhor que devemos fazer. Alguns não vão entender isso.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1479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37997"/>
          </a:xfrm>
        </p:spPr>
        <p:txBody>
          <a:bodyPr>
            <a:normAutofit/>
          </a:bodyPr>
          <a:lstStyle/>
          <a:p>
            <a:pPr algn="ctr"/>
            <a:r>
              <a:rPr lang="pt-BR" b="1" dirty="0"/>
              <a:t>CONCLUSÃO</a:t>
            </a:r>
            <a:endParaRPr lang="pt-BR" sz="6000" b="1" dirty="0">
              <a:latin typeface="Garamond" panose="02020404030301010803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EC9F906E-E1EE-4389-8881-3FFFB40A20A8}"/>
              </a:ext>
            </a:extLst>
          </p:cNvPr>
          <p:cNvSpPr txBox="1"/>
          <p:nvPr/>
        </p:nvSpPr>
        <p:spPr>
          <a:xfrm>
            <a:off x="261730" y="3530378"/>
            <a:ext cx="8620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 smtClean="0"/>
              <a:t>Vale a pena obedecer a Jesus, haja o que houver.</a:t>
            </a:r>
            <a:endParaRPr lang="pt-BR" sz="34400" b="1" i="1" dirty="0"/>
          </a:p>
        </p:txBody>
      </p:sp>
    </p:spTree>
    <p:extLst>
      <p:ext uri="{BB962C8B-B14F-4D97-AF65-F5344CB8AC3E}">
        <p14:creationId xmlns:p14="http://schemas.microsoft.com/office/powerpoint/2010/main" val="4011734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2995</TotalTime>
  <Words>500</Words>
  <Application>Microsoft Office PowerPoint</Application>
  <PresentationFormat>Apresentação na tela (4:3)</PresentationFormat>
  <Paragraphs>33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Garamond</vt:lpstr>
      <vt:lpstr>Tema do Office</vt:lpstr>
      <vt:lpstr>Apresentação do PowerPoint</vt:lpstr>
      <vt:lpstr>VER PARA CRER OU CRER PARA VER JO 9</vt:lpstr>
      <vt:lpstr>Alvo da Lição</vt:lpstr>
      <vt:lpstr>Apresentação do PowerPoint</vt:lpstr>
      <vt:lpstr>I. A CURA DA CEGUEIRA FÍSICA (Jo 9.1-7)</vt:lpstr>
      <vt:lpstr>I. A CURA DA CEGUEIRA FÍSICA (Jo 9.1-7)</vt:lpstr>
      <vt:lpstr>I. A CURA DA CEGUEIRA FÍSICA (Jo 9.1-7)</vt:lpstr>
      <vt:lpstr>II. OS IMPACTOS DA CURA DO CEGO (Jo 9.8-12)</vt:lpstr>
      <vt:lpstr>CONCLUSÃO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André</dc:creator>
  <cp:lastModifiedBy>Usuário do Windows</cp:lastModifiedBy>
  <cp:revision>82</cp:revision>
  <dcterms:created xsi:type="dcterms:W3CDTF">2019-05-27T11:22:05Z</dcterms:created>
  <dcterms:modified xsi:type="dcterms:W3CDTF">2020-05-08T22:49:59Z</dcterms:modified>
</cp:coreProperties>
</file>