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82" r:id="rId4"/>
    <p:sldId id="283" r:id="rId5"/>
    <p:sldId id="284" r:id="rId6"/>
    <p:sldId id="292" r:id="rId7"/>
    <p:sldId id="285" r:id="rId8"/>
    <p:sldId id="286" r:id="rId9"/>
    <p:sldId id="287" r:id="rId10"/>
    <p:sldId id="294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</a:t>
            </a:r>
            <a:r>
              <a:rPr lang="pt-BR" b="1" dirty="0">
                <a:solidFill>
                  <a:schemeClr val="bg1"/>
                </a:solidFill>
              </a:rPr>
              <a:t>. O FINAL DA FESTA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REAÇÕES - (</a:t>
            </a:r>
            <a:r>
              <a:rPr lang="pt-BR" b="1" dirty="0" err="1" smtClean="0">
                <a:solidFill>
                  <a:schemeClr val="bg1"/>
                </a:solidFill>
              </a:rPr>
              <a:t>Jo</a:t>
            </a:r>
            <a:r>
              <a:rPr lang="pt-BR" b="1" dirty="0" smtClean="0">
                <a:solidFill>
                  <a:schemeClr val="bg1"/>
                </a:solidFill>
              </a:rPr>
              <a:t> 7.37-53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 txBox="1">
            <a:spLocks/>
          </p:cNvSpPr>
          <p:nvPr/>
        </p:nvSpPr>
        <p:spPr>
          <a:xfrm>
            <a:off x="0" y="1864675"/>
            <a:ext cx="9144000" cy="239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 Sabedoria de Nicodemos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50-51; cf. 3.1-21)</a:t>
            </a:r>
            <a:endParaRPr lang="pt-BR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arenR"/>
            </a:pPr>
            <a:r>
              <a:rPr lang="pt-BR" sz="3200" dirty="0" smtClean="0"/>
              <a:t>Primeiro, </a:t>
            </a:r>
            <a:r>
              <a:rPr lang="pt-BR" sz="3200" dirty="0"/>
              <a:t>ouvir</a:t>
            </a:r>
            <a:r>
              <a:rPr lang="pt-BR" sz="3200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Depois </a:t>
            </a:r>
            <a:r>
              <a:rPr lang="pt-BR" sz="3200" dirty="0"/>
              <a:t>julgar</a:t>
            </a:r>
            <a:r>
              <a:rPr lang="pt-BR" sz="3200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Por fim, absolver </a:t>
            </a:r>
            <a:r>
              <a:rPr lang="pt-BR" sz="3200" dirty="0"/>
              <a:t>ou </a:t>
            </a:r>
            <a:r>
              <a:rPr lang="pt-BR" sz="3200" dirty="0" smtClean="0"/>
              <a:t>condenar.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69982" y="4621318"/>
            <a:ext cx="5757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Como você procede? </a:t>
            </a:r>
            <a:r>
              <a:rPr lang="pt-BR" sz="3200" b="1" dirty="0" smtClean="0">
                <a:solidFill>
                  <a:srgbClr val="C00000"/>
                </a:solidFill>
              </a:rPr>
              <a:t>(cf. </a:t>
            </a:r>
            <a:r>
              <a:rPr lang="pt-BR" sz="3200" b="1" dirty="0" err="1" smtClean="0">
                <a:solidFill>
                  <a:srgbClr val="C00000"/>
                </a:solidFill>
              </a:rPr>
              <a:t>Tg</a:t>
            </a:r>
            <a:r>
              <a:rPr lang="pt-BR" sz="3200" b="1" dirty="0" smtClean="0">
                <a:solidFill>
                  <a:srgbClr val="C00000"/>
                </a:solidFill>
              </a:rPr>
              <a:t> 1.19)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261730" y="2102248"/>
            <a:ext cx="862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A </a:t>
            </a:r>
            <a:r>
              <a:rPr lang="pt-BR" sz="3200" i="1" dirty="0"/>
              <a:t>Festa das Cabanas </a:t>
            </a:r>
            <a:r>
              <a:rPr lang="pt-BR" sz="3200" dirty="0"/>
              <a:t>nos serve de ponto de referência para observarmos a </a:t>
            </a:r>
            <a:r>
              <a:rPr lang="pt-BR" sz="3200" b="1" dirty="0"/>
              <a:t>oposição contra Cristo</a:t>
            </a:r>
            <a:r>
              <a:rPr lang="pt-BR" sz="3200" dirty="0"/>
              <a:t>. Começou com </a:t>
            </a:r>
            <a:r>
              <a:rPr lang="pt-BR" sz="3200" b="1" dirty="0" smtClean="0"/>
              <a:t>seus </a:t>
            </a:r>
            <a:r>
              <a:rPr lang="pt-BR" sz="3200" b="1" dirty="0"/>
              <a:t>irmãos </a:t>
            </a:r>
            <a:r>
              <a:rPr lang="pt-BR" sz="3200" dirty="0"/>
              <a:t>que queriam </a:t>
            </a:r>
            <a:r>
              <a:rPr lang="pt-BR" sz="3200" dirty="0" smtClean="0"/>
              <a:t>sua </a:t>
            </a:r>
            <a:r>
              <a:rPr lang="pt-BR" sz="3200" b="1" dirty="0"/>
              <a:t>manifestação pública</a:t>
            </a:r>
            <a:r>
              <a:rPr lang="pt-BR" sz="3200" dirty="0"/>
              <a:t>, embora ainda não fosse o tempo certo, e culminou numa grande oposição por parte dos </a:t>
            </a:r>
            <a:r>
              <a:rPr lang="pt-BR" sz="3200" b="1" dirty="0"/>
              <a:t>religiosos</a:t>
            </a:r>
            <a:r>
              <a:rPr lang="pt-BR" sz="3200" dirty="0"/>
              <a:t> devido ao </a:t>
            </a:r>
            <a:r>
              <a:rPr lang="pt-BR" sz="3200" b="1" dirty="0"/>
              <a:t>ensino de Cristo</a:t>
            </a:r>
            <a:r>
              <a:rPr lang="pt-BR" sz="3200" dirty="0"/>
              <a:t>. O mais importante é  tomarmos consciência de que o </a:t>
            </a:r>
            <a:r>
              <a:rPr lang="pt-BR" sz="3200" b="1" dirty="0"/>
              <a:t>plano de Deus </a:t>
            </a:r>
            <a:r>
              <a:rPr lang="pt-BR" sz="3200" dirty="0" smtClean="0"/>
              <a:t>não pode ser frustrado, mesmo que haja oposição.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OBJETIVOS DA LIÇÃO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6792"/>
            <a:ext cx="9144000" cy="500120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SABER</a:t>
            </a:r>
            <a:r>
              <a:rPr lang="pt-BR" sz="3200" b="1" dirty="0" smtClean="0"/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>
                <a:sym typeface="Wingdings" panose="05000000000000000000" pitchFamily="2" charset="2"/>
              </a:rPr>
              <a:t>Compreender</a:t>
            </a:r>
            <a:r>
              <a:rPr lang="pt-BR" sz="3200" dirty="0" smtClean="0"/>
              <a:t> </a:t>
            </a:r>
            <a:r>
              <a:rPr lang="pt-BR" sz="3200" dirty="0"/>
              <a:t>que a identidade e o ensino de Cristo são contra o sistema do mundo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SENTIR</a:t>
            </a:r>
            <a:r>
              <a:rPr lang="pt-BR" sz="3200" b="1" dirty="0"/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/>
              <a:t>Compadecer-se </a:t>
            </a:r>
            <a:r>
              <a:rPr lang="pt-BR" sz="3200" dirty="0"/>
              <a:t>daqueles que são perseguidos por causa de Cristo</a:t>
            </a:r>
            <a:r>
              <a:rPr lang="pt-BR" sz="32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AGIR</a:t>
            </a:r>
            <a:r>
              <a:rPr lang="pt-BR" sz="3200" b="1" dirty="0">
                <a:solidFill>
                  <a:srgbClr val="0000FF"/>
                </a:solidFill>
              </a:rPr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/>
              <a:t>Viver </a:t>
            </a:r>
            <a:r>
              <a:rPr lang="pt-BR" sz="3200" dirty="0"/>
              <a:t>o evangelho de Cristo a qualquer custo, preparando-se para </a:t>
            </a:r>
            <a:r>
              <a:rPr lang="pt-BR" sz="3200" dirty="0" smtClean="0"/>
              <a:t>testemunhar dele </a:t>
            </a:r>
            <a:r>
              <a:rPr lang="pt-BR" sz="3200" dirty="0"/>
              <a:t>em toda circunstância.</a:t>
            </a:r>
          </a:p>
        </p:txBody>
      </p:sp>
    </p:spTree>
    <p:extLst>
      <p:ext uri="{BB962C8B-B14F-4D97-AF65-F5344CB8AC3E}">
        <p14:creationId xmlns:p14="http://schemas.microsoft.com/office/powerpoint/2010/main" val="4104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IV. </a:t>
            </a:r>
            <a:r>
              <a:rPr lang="pt-BR" b="1" dirty="0">
                <a:solidFill>
                  <a:schemeClr val="bg1"/>
                </a:solidFill>
              </a:rPr>
              <a:t>AO LONGO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DEBATE - (Jo 7.25-36) 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1874"/>
            <a:ext cx="9144000" cy="4766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0000FF"/>
                </a:solidFill>
              </a:rPr>
              <a:t>A discussão </a:t>
            </a:r>
            <a:r>
              <a:rPr lang="pt-BR" sz="3200" b="1" dirty="0" smtClean="0">
                <a:solidFill>
                  <a:srgbClr val="0000FF"/>
                </a:solidFill>
              </a:rPr>
              <a:t>girava em </a:t>
            </a:r>
            <a:r>
              <a:rPr lang="pt-BR" sz="3200" b="1" dirty="0">
                <a:solidFill>
                  <a:srgbClr val="0000FF"/>
                </a:solidFill>
              </a:rPr>
              <a:t>torno </a:t>
            </a:r>
            <a:r>
              <a:rPr lang="pt-BR" sz="3200" b="1" dirty="0" smtClean="0">
                <a:solidFill>
                  <a:srgbClr val="0000FF"/>
                </a:solidFill>
              </a:rPr>
              <a:t>do caráter </a:t>
            </a:r>
            <a:r>
              <a:rPr lang="pt-BR" sz="3200" b="1" dirty="0">
                <a:solidFill>
                  <a:srgbClr val="0000FF"/>
                </a:solidFill>
              </a:rPr>
              <a:t>de </a:t>
            </a:r>
            <a:r>
              <a:rPr lang="pt-BR" sz="3200" b="1" dirty="0" smtClean="0">
                <a:solidFill>
                  <a:srgbClr val="0000FF"/>
                </a:solidFill>
              </a:rPr>
              <a:t>Jesus.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Uns o </a:t>
            </a:r>
            <a:r>
              <a:rPr lang="pt-BR" sz="3200" dirty="0"/>
              <a:t>chamavam de </a:t>
            </a:r>
            <a:r>
              <a:rPr lang="pt-BR" sz="3200" b="1" dirty="0" smtClean="0"/>
              <a:t>bom</a:t>
            </a:r>
            <a:r>
              <a:rPr lang="pt-BR" sz="3200" i="1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12);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Outros </a:t>
            </a:r>
            <a:r>
              <a:rPr lang="pt-BR" sz="3200" dirty="0"/>
              <a:t>de </a:t>
            </a:r>
            <a:r>
              <a:rPr lang="pt-BR" sz="3200" b="1" dirty="0" smtClean="0"/>
              <a:t>enganador</a:t>
            </a:r>
            <a:r>
              <a:rPr lang="pt-BR" sz="3200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12);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A multidão dizia </a:t>
            </a:r>
            <a:r>
              <a:rPr lang="pt-BR" sz="3200" dirty="0"/>
              <a:t>que </a:t>
            </a:r>
            <a:r>
              <a:rPr lang="pt-BR" sz="3200" dirty="0" smtClean="0"/>
              <a:t>ele </a:t>
            </a:r>
            <a:r>
              <a:rPr lang="pt-BR" sz="3200" dirty="0"/>
              <a:t>estava </a:t>
            </a:r>
            <a:r>
              <a:rPr lang="pt-BR" sz="3200" b="1" dirty="0" smtClean="0"/>
              <a:t>possesso </a:t>
            </a:r>
            <a:r>
              <a:rPr lang="pt-BR" sz="3200" b="1" dirty="0"/>
              <a:t>por </a:t>
            </a:r>
            <a:r>
              <a:rPr lang="pt-BR" sz="3200" b="1" dirty="0" smtClean="0"/>
              <a:t>demônio</a:t>
            </a:r>
            <a:r>
              <a:rPr lang="pt-BR" sz="3200" i="1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20</a:t>
            </a:r>
            <a:r>
              <a:rPr lang="pt-BR" sz="3200" dirty="0"/>
              <a:t>); </a:t>
            </a:r>
            <a:r>
              <a:rPr lang="pt-BR" sz="3200" dirty="0" smtClean="0"/>
              <a:t>e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E ainda os que afirmavam </a:t>
            </a:r>
            <a:r>
              <a:rPr lang="pt-BR" sz="3200" dirty="0"/>
              <a:t>ser ele </a:t>
            </a:r>
            <a:r>
              <a:rPr lang="pt-BR" sz="3200" b="1" dirty="0" smtClean="0"/>
              <a:t>o Cristo</a:t>
            </a:r>
            <a:r>
              <a:rPr lang="pt-BR" sz="3200" dirty="0" smtClean="0"/>
              <a:t> (v. 26).</a:t>
            </a:r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C00000"/>
                </a:solidFill>
              </a:rPr>
              <a:t>Quem é Jesus para voc</a:t>
            </a:r>
            <a:r>
              <a:rPr lang="pt-BR" sz="3200" b="1" dirty="0" smtClean="0">
                <a:solidFill>
                  <a:srgbClr val="C00000"/>
                </a:solidFill>
              </a:rPr>
              <a:t>ê? (cf. </a:t>
            </a:r>
            <a:r>
              <a:rPr lang="pt-BR" sz="3200" b="1" dirty="0" err="1" smtClean="0">
                <a:solidFill>
                  <a:srgbClr val="C00000"/>
                </a:solidFill>
              </a:rPr>
              <a:t>Jo</a:t>
            </a:r>
            <a:r>
              <a:rPr lang="pt-BR" sz="3200" b="1" dirty="0" smtClean="0">
                <a:solidFill>
                  <a:srgbClr val="C00000"/>
                </a:solidFill>
              </a:rPr>
              <a:t> 14.6)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IV. </a:t>
            </a:r>
            <a:r>
              <a:rPr lang="pt-BR" b="1" dirty="0">
                <a:solidFill>
                  <a:schemeClr val="bg1"/>
                </a:solidFill>
              </a:rPr>
              <a:t>AO LONGO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DEBATE - (Jo 7.25-36) 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6376"/>
            <a:ext cx="9143999" cy="42679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Cegueira Espiritual (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pt-BR" sz="3200" dirty="0" smtClean="0"/>
              <a:t>Por que alguns pensavam que ninguém </a:t>
            </a:r>
            <a:r>
              <a:rPr lang="pt-BR" sz="3200" dirty="0"/>
              <a:t>saberia de onde o Cristo viria</a:t>
            </a:r>
            <a:r>
              <a:rPr lang="pt-BR" sz="3200" dirty="0" smtClean="0"/>
              <a:t>?</a:t>
            </a:r>
          </a:p>
          <a:p>
            <a:pPr marL="0" indent="0" algn="just">
              <a:buNone/>
            </a:pPr>
            <a:r>
              <a:rPr lang="pt-BR" sz="3200" dirty="0" smtClean="0"/>
              <a:t>As </a:t>
            </a:r>
            <a:r>
              <a:rPr lang="pt-BR" sz="3200" dirty="0"/>
              <a:t>Escrituras indicavam a origem do Messias: </a:t>
            </a:r>
            <a:r>
              <a:rPr lang="pt-BR" sz="3200" b="1" i="1" dirty="0"/>
              <a:t>“E você, Belém-</a:t>
            </a:r>
            <a:r>
              <a:rPr lang="pt-BR" sz="3200" b="1" i="1" dirty="0" err="1"/>
              <a:t>Efrata</a:t>
            </a:r>
            <a:r>
              <a:rPr lang="pt-BR" sz="3200" b="1" i="1" dirty="0"/>
              <a:t>, que é pequena demais para figurar como grupo de milhares de Judá, de você me sairá aquele que há de reinar em Israel, e cujas origens são desde os tempos antigos, desde os dias da eternidade” </a:t>
            </a:r>
            <a:r>
              <a:rPr lang="pt-BR" sz="3200" b="1" dirty="0"/>
              <a:t>(</a:t>
            </a:r>
            <a:r>
              <a:rPr lang="pt-BR" sz="3200" b="1" dirty="0" err="1"/>
              <a:t>Mq</a:t>
            </a:r>
            <a:r>
              <a:rPr lang="pt-BR" sz="3200" b="1" dirty="0"/>
              <a:t> 5.2)</a:t>
            </a:r>
            <a:r>
              <a:rPr lang="pt-BR" sz="3200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022" y="6232550"/>
            <a:ext cx="848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Você conhece a Palavra de Deus? </a:t>
            </a:r>
            <a:r>
              <a:rPr lang="pt-BR" sz="3200" b="1" dirty="0">
                <a:solidFill>
                  <a:srgbClr val="C00000"/>
                </a:solidFill>
              </a:rPr>
              <a:t>(cf. </a:t>
            </a:r>
            <a:r>
              <a:rPr lang="pt-BR" sz="3200" b="1" dirty="0" err="1" smtClean="0">
                <a:solidFill>
                  <a:srgbClr val="C00000"/>
                </a:solidFill>
              </a:rPr>
              <a:t>Mt</a:t>
            </a:r>
            <a:r>
              <a:rPr lang="pt-BR" sz="3200" b="1" dirty="0" smtClean="0">
                <a:solidFill>
                  <a:srgbClr val="C00000"/>
                </a:solidFill>
              </a:rPr>
              <a:t> 22.29)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IV. </a:t>
            </a:r>
            <a:r>
              <a:rPr lang="pt-BR" b="1" dirty="0">
                <a:solidFill>
                  <a:schemeClr val="bg1"/>
                </a:solidFill>
              </a:rPr>
              <a:t>AO LONGO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DEBATE - (Jo 7.25-36) 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1851"/>
            <a:ext cx="9144000" cy="3291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 Intelectual X Discernimento Espiritual (7.28-30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pt-BR" sz="3200" dirty="0" smtClean="0"/>
              <a:t>Ironicamente, Jesus afirma </a:t>
            </a:r>
            <a:r>
              <a:rPr lang="pt-BR" sz="3200" dirty="0"/>
              <a:t>que eles </a:t>
            </a:r>
            <a:r>
              <a:rPr lang="pt-BR" sz="3200" dirty="0" smtClean="0"/>
              <a:t>o </a:t>
            </a:r>
            <a:r>
              <a:rPr lang="pt-BR" sz="3200" dirty="0"/>
              <a:t>conheciam (v</a:t>
            </a:r>
            <a:r>
              <a:rPr lang="pt-BR" sz="3200" dirty="0" smtClean="0"/>
              <a:t>. 28) apenas </a:t>
            </a:r>
            <a:r>
              <a:rPr lang="pt-BR" sz="3200" dirty="0"/>
              <a:t>da perspectiva terrena. </a:t>
            </a:r>
            <a:r>
              <a:rPr lang="pt-BR" sz="3200" dirty="0" smtClean="0"/>
              <a:t>Porém </a:t>
            </a:r>
            <a:r>
              <a:rPr lang="pt-BR" sz="3200" b="1" dirty="0" smtClean="0"/>
              <a:t>nada sabiam sobre sua natureza espiritual e sua missão </a:t>
            </a:r>
            <a:r>
              <a:rPr lang="pt-BR" sz="3200" dirty="0" smtClean="0"/>
              <a:t>(v. 29).</a:t>
            </a:r>
          </a:p>
          <a:p>
            <a:pPr marL="0" indent="0" algn="just">
              <a:buNone/>
            </a:pPr>
            <a:r>
              <a:rPr lang="pt-BR" sz="3200" dirty="0" smtClean="0"/>
              <a:t>Nem mesmo conseguiram prender </a:t>
            </a:r>
            <a:r>
              <a:rPr lang="pt-BR" sz="3200" dirty="0"/>
              <a:t>Jesus</a:t>
            </a:r>
            <a:r>
              <a:rPr lang="pt-BR" sz="3200" dirty="0" smtClean="0"/>
              <a:t>, </a:t>
            </a:r>
            <a:r>
              <a:rPr lang="pt-BR" sz="3200" dirty="0"/>
              <a:t>pois o tempo </a:t>
            </a:r>
            <a:r>
              <a:rPr lang="pt-BR" sz="3200" dirty="0" smtClean="0"/>
              <a:t>dele ainda </a:t>
            </a:r>
            <a:r>
              <a:rPr lang="pt-BR" sz="3200" dirty="0"/>
              <a:t>não havia chegado (v</a:t>
            </a:r>
            <a:r>
              <a:rPr lang="pt-BR" sz="3200" dirty="0" smtClean="0"/>
              <a:t>. 30). Isso é uma prova da </a:t>
            </a:r>
            <a:r>
              <a:rPr lang="pt-BR" sz="3200" b="1" dirty="0" smtClean="0"/>
              <a:t>soberania de Deus</a:t>
            </a:r>
            <a:r>
              <a:rPr lang="pt-BR" sz="3200" dirty="0" smtClean="0"/>
              <a:t>!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1067735" y="6232550"/>
            <a:ext cx="683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Deus continua sendo Deus! (cf</a:t>
            </a:r>
            <a:r>
              <a:rPr lang="pt-BR" sz="3200" b="1" dirty="0">
                <a:solidFill>
                  <a:srgbClr val="C00000"/>
                </a:solidFill>
              </a:rPr>
              <a:t>. </a:t>
            </a:r>
            <a:r>
              <a:rPr lang="pt-BR" sz="3200" b="1" dirty="0" smtClean="0">
                <a:solidFill>
                  <a:srgbClr val="C00000"/>
                </a:solidFill>
              </a:rPr>
              <a:t>Jó 42.2)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IV. </a:t>
            </a:r>
            <a:r>
              <a:rPr lang="pt-BR" b="1" dirty="0">
                <a:solidFill>
                  <a:schemeClr val="bg1"/>
                </a:solidFill>
              </a:rPr>
              <a:t>AO LONGO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DEBATE - (Jo 7.25-36) 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xmlns="" id="{F1FC9968-15D3-416D-88D6-AF63AADDE621}"/>
              </a:ext>
            </a:extLst>
          </p:cNvPr>
          <p:cNvSpPr txBox="1">
            <a:spLocks/>
          </p:cNvSpPr>
          <p:nvPr/>
        </p:nvSpPr>
        <p:spPr>
          <a:xfrm>
            <a:off x="0" y="1863128"/>
            <a:ext cx="9144000" cy="2430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Ciúme e Truculência (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31-32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pt-BR" sz="3200" dirty="0"/>
              <a:t>Algumas pessoas reconheceram Cristo como Messias (v</a:t>
            </a:r>
            <a:r>
              <a:rPr lang="pt-BR" sz="3200" dirty="0" smtClean="0"/>
              <a:t>. 31</a:t>
            </a:r>
            <a:r>
              <a:rPr lang="pt-BR" sz="3200" dirty="0"/>
              <a:t>). Porém, observamos que </a:t>
            </a:r>
            <a:r>
              <a:rPr lang="pt-BR" sz="3200" b="1" dirty="0"/>
              <a:t>os religiosos se incomodaram</a:t>
            </a:r>
            <a:r>
              <a:rPr lang="pt-BR" sz="3200" dirty="0"/>
              <a:t> ainda mais (v</a:t>
            </a:r>
            <a:r>
              <a:rPr lang="pt-BR" sz="3200" dirty="0" smtClean="0"/>
              <a:t>. 32). Quem </a:t>
            </a:r>
            <a:r>
              <a:rPr lang="pt-BR" sz="3200" b="1" dirty="0" smtClean="0"/>
              <a:t>deveria dar o exemplo</a:t>
            </a:r>
            <a:r>
              <a:rPr lang="pt-BR" sz="3200" dirty="0" smtClean="0"/>
              <a:t> agiu com ressentimento e atrocidade.</a:t>
            </a:r>
          </a:p>
          <a:p>
            <a:pPr marL="0" indent="0" algn="just">
              <a:buNone/>
            </a:pP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855592" y="4508262"/>
            <a:ext cx="7053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Você conhece pessoas assim? (cf. </a:t>
            </a:r>
            <a:r>
              <a:rPr lang="pt-BR" sz="3200" b="1" dirty="0" err="1" smtClean="0">
                <a:solidFill>
                  <a:srgbClr val="C00000"/>
                </a:solidFill>
              </a:rPr>
              <a:t>Fp</a:t>
            </a:r>
            <a:r>
              <a:rPr lang="pt-BR" sz="3200" b="1" dirty="0" smtClean="0">
                <a:solidFill>
                  <a:srgbClr val="C00000"/>
                </a:solidFill>
              </a:rPr>
              <a:t> 2.3)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IV. </a:t>
            </a:r>
            <a:r>
              <a:rPr lang="pt-BR" b="1" dirty="0">
                <a:solidFill>
                  <a:schemeClr val="bg1"/>
                </a:solidFill>
              </a:rPr>
              <a:t>AO LONGO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DEBATE - (Jo 7.25-36) 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4740"/>
            <a:ext cx="9144000" cy="499326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Importância do Espírito Santo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33-36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3200" dirty="0"/>
              <a:t>Jesus reafirmou a brevidade do </a:t>
            </a:r>
            <a:r>
              <a:rPr lang="pt-BR" sz="3200" dirty="0" smtClean="0"/>
              <a:t>seu </a:t>
            </a:r>
            <a:r>
              <a:rPr lang="pt-BR" sz="3200" dirty="0"/>
              <a:t>tempo na terra antes </a:t>
            </a:r>
            <a:r>
              <a:rPr lang="pt-BR" sz="3200" dirty="0" smtClean="0"/>
              <a:t>de morrer, ressuscitar e voltar ao céu (vs.33-34).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3200" dirty="0" smtClean="0"/>
              <a:t>Os </a:t>
            </a:r>
            <a:r>
              <a:rPr lang="pt-BR" sz="3200" b="1" dirty="0" smtClean="0"/>
              <a:t>religiosos</a:t>
            </a:r>
            <a:r>
              <a:rPr lang="pt-BR" sz="3200" dirty="0" smtClean="0"/>
              <a:t> foram </a:t>
            </a:r>
            <a:r>
              <a:rPr lang="pt-BR" sz="3200" b="1" dirty="0" smtClean="0"/>
              <a:t>incapazes de compreender</a:t>
            </a:r>
            <a:r>
              <a:rPr lang="pt-BR" sz="3200" dirty="0" smtClean="0"/>
              <a:t> a revelação de Jesus (vs. 35-36).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3200" dirty="0" smtClean="0"/>
              <a:t>Só o </a:t>
            </a:r>
            <a:r>
              <a:rPr lang="pt-BR" sz="3200" b="1" dirty="0"/>
              <a:t>Espírito </a:t>
            </a:r>
            <a:r>
              <a:rPr lang="pt-BR" sz="3200" b="1" dirty="0" smtClean="0"/>
              <a:t>Santo</a:t>
            </a:r>
            <a:r>
              <a:rPr lang="pt-BR" sz="3200" dirty="0"/>
              <a:t> </a:t>
            </a:r>
            <a:r>
              <a:rPr lang="pt-BR" sz="3200" dirty="0" smtClean="0"/>
              <a:t>capacita </a:t>
            </a:r>
            <a:r>
              <a:rPr lang="pt-BR" sz="3200" dirty="0" smtClean="0"/>
              <a:t>o </a:t>
            </a:r>
            <a:r>
              <a:rPr lang="pt-BR" sz="3200" dirty="0"/>
              <a:t>homem </a:t>
            </a:r>
            <a:r>
              <a:rPr lang="pt-BR" sz="3200" dirty="0" smtClean="0"/>
              <a:t>a entender </a:t>
            </a:r>
            <a:r>
              <a:rPr lang="pt-BR" sz="3200" dirty="0"/>
              <a:t>as </a:t>
            </a:r>
            <a:r>
              <a:rPr lang="pt-BR" sz="3200" b="1" dirty="0" smtClean="0"/>
              <a:t>coisas espirituais</a:t>
            </a:r>
            <a:r>
              <a:rPr lang="pt-BR" sz="3200" dirty="0" smtClean="0"/>
              <a:t> (1Co 2.14).</a:t>
            </a:r>
          </a:p>
          <a:p>
            <a:pPr marL="0" indent="0" algn="just">
              <a:buNone/>
            </a:pPr>
            <a:r>
              <a:rPr lang="pt-BR" sz="3200" dirty="0" smtClean="0"/>
              <a:t>Aqueles </a:t>
            </a:r>
            <a:r>
              <a:rPr lang="pt-BR" sz="3200" dirty="0"/>
              <a:t>religiosos estavam </a:t>
            </a:r>
            <a:r>
              <a:rPr lang="pt-BR" sz="3200" b="1" dirty="0" smtClean="0"/>
              <a:t>mergulhados no judaísmo </a:t>
            </a:r>
            <a:r>
              <a:rPr lang="pt-BR" sz="3200" dirty="0" smtClean="0"/>
              <a:t>e</a:t>
            </a:r>
            <a:r>
              <a:rPr lang="pt-BR" sz="3200" dirty="0"/>
              <a:t>, por isso, não compreenderam </a:t>
            </a:r>
            <a:r>
              <a:rPr lang="pt-BR" sz="3200" dirty="0" smtClean="0"/>
              <a:t>Jesus.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463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</a:t>
            </a:r>
            <a:r>
              <a:rPr lang="pt-BR" b="1" dirty="0">
                <a:solidFill>
                  <a:schemeClr val="bg1"/>
                </a:solidFill>
              </a:rPr>
              <a:t>. O FINAL DA FESTA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REAÇÕES - (</a:t>
            </a:r>
            <a:r>
              <a:rPr lang="pt-BR" b="1" dirty="0" err="1" smtClean="0">
                <a:solidFill>
                  <a:schemeClr val="bg1"/>
                </a:solidFill>
              </a:rPr>
              <a:t>Jo</a:t>
            </a:r>
            <a:r>
              <a:rPr lang="pt-BR" b="1" dirty="0" smtClean="0">
                <a:solidFill>
                  <a:schemeClr val="bg1"/>
                </a:solidFill>
              </a:rPr>
              <a:t> 7.37-53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91304"/>
            <a:ext cx="9144000" cy="320913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oportunidade (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37-38)</a:t>
            </a:r>
            <a:endParaRPr lang="pt-B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3200" dirty="0"/>
              <a:t>No dia de maior destaque da festa, </a:t>
            </a:r>
            <a:r>
              <a:rPr lang="pt-BR" sz="3200" b="1" dirty="0"/>
              <a:t>Jesus falou de forma audaciosa</a:t>
            </a:r>
            <a:r>
              <a:rPr lang="pt-BR" sz="3200" dirty="0"/>
              <a:t> (</a:t>
            </a:r>
            <a:r>
              <a:rPr lang="pt-BR" sz="3200" dirty="0" smtClean="0"/>
              <a:t>vs. 37-38) : </a:t>
            </a:r>
            <a:r>
              <a:rPr lang="pt-BR" sz="3200" b="1" i="1" dirty="0"/>
              <a:t>“Se alguém tem sede, venha a mim e </a:t>
            </a:r>
            <a:r>
              <a:rPr lang="pt-BR" sz="3200" b="1" i="1" dirty="0" smtClean="0"/>
              <a:t>beba. Quem crer em mim como diz a Escritura, do seu interior fluirão rios de água viva”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sz="3200" dirty="0" smtClean="0"/>
              <a:t>Quantos realmente estão dispostos?</a:t>
            </a:r>
            <a:endParaRPr lang="pt-BR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D675085-4F7E-4EAE-8928-9B254623B880}"/>
              </a:ext>
            </a:extLst>
          </p:cNvPr>
          <p:cNvSpPr txBox="1"/>
          <p:nvPr/>
        </p:nvSpPr>
        <p:spPr>
          <a:xfrm>
            <a:off x="0" y="186987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A</a:t>
            </a:r>
            <a:r>
              <a:rPr lang="pt-BR" sz="3200" b="1" dirty="0" smtClean="0">
                <a:solidFill>
                  <a:srgbClr val="0000FF"/>
                </a:solidFill>
              </a:rPr>
              <a:t>s pessoas reagiram de forma diferente diante de Jesus. Mas ninguém fica neutro diante dele.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</a:t>
            </a:r>
            <a:r>
              <a:rPr lang="pt-BR" b="1" dirty="0">
                <a:solidFill>
                  <a:schemeClr val="bg1"/>
                </a:solidFill>
              </a:rPr>
              <a:t>. O FINAL DA FESTA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REAÇÕES - (</a:t>
            </a:r>
            <a:r>
              <a:rPr lang="pt-BR" b="1" dirty="0" err="1" smtClean="0">
                <a:solidFill>
                  <a:schemeClr val="bg1"/>
                </a:solidFill>
              </a:rPr>
              <a:t>Jo</a:t>
            </a:r>
            <a:r>
              <a:rPr lang="pt-BR" b="1" dirty="0" smtClean="0">
                <a:solidFill>
                  <a:schemeClr val="bg1"/>
                </a:solidFill>
              </a:rPr>
              <a:t> 7.37-53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xmlns="" id="{F352348C-7620-476B-9681-439B4E0B8B54}"/>
              </a:ext>
            </a:extLst>
          </p:cNvPr>
          <p:cNvSpPr txBox="1">
            <a:spLocks/>
          </p:cNvSpPr>
          <p:nvPr/>
        </p:nvSpPr>
        <p:spPr>
          <a:xfrm>
            <a:off x="0" y="1864675"/>
            <a:ext cx="9144000" cy="4168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As reações (vs. 37-38)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Uns </a:t>
            </a:r>
            <a:r>
              <a:rPr lang="pt-BR" sz="3200" dirty="0"/>
              <a:t>têm algum tipo de </a:t>
            </a:r>
            <a:r>
              <a:rPr lang="pt-BR" sz="3200" b="1" dirty="0"/>
              <a:t>simpatia</a:t>
            </a:r>
            <a:r>
              <a:rPr lang="pt-BR" sz="3200" dirty="0"/>
              <a:t> por Jesus e dizem: </a:t>
            </a:r>
            <a:r>
              <a:rPr lang="pt-BR" sz="3200" i="1" dirty="0"/>
              <a:t>“Este é verdadeiramente o profeta” </a:t>
            </a:r>
            <a:r>
              <a:rPr lang="pt-BR" sz="3200" dirty="0"/>
              <a:t>(v</a:t>
            </a:r>
            <a:r>
              <a:rPr lang="pt-BR" sz="3200" dirty="0" smtClean="0"/>
              <a:t>. 40</a:t>
            </a:r>
            <a:r>
              <a:rPr lang="pt-BR" sz="3200" dirty="0"/>
              <a:t>; cf. 6.14</a:t>
            </a:r>
            <a:r>
              <a:rPr lang="pt-BR" sz="3200" dirty="0" smtClean="0"/>
              <a:t>);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Outros </a:t>
            </a:r>
            <a:r>
              <a:rPr lang="pt-BR" sz="3200" dirty="0"/>
              <a:t>apontam para a </a:t>
            </a:r>
            <a:r>
              <a:rPr lang="pt-BR" sz="3200" b="1" dirty="0"/>
              <a:t>verdade</a:t>
            </a:r>
            <a:r>
              <a:rPr lang="pt-BR" sz="3200" dirty="0"/>
              <a:t> e afirmam: </a:t>
            </a:r>
            <a:r>
              <a:rPr lang="pt-BR" sz="3200" i="1" dirty="0"/>
              <a:t>“Ele é o Cristo” </a:t>
            </a:r>
            <a:r>
              <a:rPr lang="pt-BR" sz="3200" dirty="0"/>
              <a:t>(v</a:t>
            </a:r>
            <a:r>
              <a:rPr lang="pt-BR" sz="3200" dirty="0" smtClean="0"/>
              <a:t>. 41);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Alguns estão </a:t>
            </a:r>
            <a:r>
              <a:rPr lang="pt-BR" sz="3200" b="1" dirty="0" smtClean="0"/>
              <a:t>inseguros</a:t>
            </a:r>
            <a:r>
              <a:rPr lang="pt-BR" sz="3200" dirty="0" smtClean="0"/>
              <a:t>: </a:t>
            </a:r>
            <a:r>
              <a:rPr lang="pt-BR" sz="3200" i="1" dirty="0"/>
              <a:t>“Por acaso o Cristo virá da Galileia?” </a:t>
            </a:r>
            <a:r>
              <a:rPr lang="pt-BR" sz="3200" dirty="0"/>
              <a:t>(v</a:t>
            </a:r>
            <a:r>
              <a:rPr lang="pt-BR" sz="3200" dirty="0" smtClean="0"/>
              <a:t>. 41</a:t>
            </a:r>
            <a:r>
              <a:rPr lang="pt-BR" sz="3200" dirty="0"/>
              <a:t>; cf. v</a:t>
            </a:r>
            <a:r>
              <a:rPr lang="pt-BR" sz="3200" dirty="0" smtClean="0"/>
              <a:t>. 42).</a:t>
            </a:r>
          </a:p>
          <a:p>
            <a:pPr marL="514350" indent="-514350" algn="just">
              <a:buAutoNum type="arabicParenR"/>
            </a:pPr>
            <a:r>
              <a:rPr lang="pt-BR" sz="3200" dirty="0" smtClean="0"/>
              <a:t>O povo está </a:t>
            </a:r>
            <a:r>
              <a:rPr lang="pt-BR" sz="3200" b="1" dirty="0" smtClean="0"/>
              <a:t>dividido</a:t>
            </a:r>
            <a:r>
              <a:rPr lang="pt-BR" sz="3200" dirty="0" smtClean="0"/>
              <a:t> (v. 43).</a:t>
            </a:r>
          </a:p>
          <a:p>
            <a:pPr marL="0" indent="0" algn="just">
              <a:buNone/>
            </a:pPr>
            <a:endParaRPr lang="pt-BR" sz="1800" dirty="0"/>
          </a:p>
        </p:txBody>
      </p:sp>
      <p:sp>
        <p:nvSpPr>
          <p:cNvPr id="7" name="Retângulo 6"/>
          <p:cNvSpPr/>
          <p:nvPr/>
        </p:nvSpPr>
        <p:spPr>
          <a:xfrm>
            <a:off x="1228008" y="6169793"/>
            <a:ext cx="630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De que lado você está? (cf. </a:t>
            </a:r>
            <a:r>
              <a:rPr lang="pt-BR" sz="3200" b="1" dirty="0" err="1" smtClean="0">
                <a:solidFill>
                  <a:srgbClr val="C00000"/>
                </a:solidFill>
              </a:rPr>
              <a:t>Lc</a:t>
            </a:r>
            <a:r>
              <a:rPr lang="pt-BR" sz="3200" b="1" dirty="0" smtClean="0">
                <a:solidFill>
                  <a:srgbClr val="C00000"/>
                </a:solidFill>
              </a:rPr>
              <a:t> 11.23)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2057</TotalTime>
  <Words>773</Words>
  <Application>Microsoft Office PowerPoint</Application>
  <PresentationFormat>Apresentação na tela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OBJETIVOS DA LIÇÃO</vt:lpstr>
      <vt:lpstr>IV. AO LONGO DA FESTA DEBATE - (Jo 7.25-36) </vt:lpstr>
      <vt:lpstr>IV. AO LONGO DA FESTA DEBATE - (Jo 7.25-36) </vt:lpstr>
      <vt:lpstr>IV. AO LONGO DA FESTA DEBATE - (Jo 7.25-36) </vt:lpstr>
      <vt:lpstr>IV. AO LONGO DA FESTA DEBATE - (Jo 7.25-36) </vt:lpstr>
      <vt:lpstr>IV. AO LONGO DA FESTA DEBATE - (Jo 7.25-36) </vt:lpstr>
      <vt:lpstr>V. O FINAL DA FESTA  REAÇÕES - (Jo 7.37-53)</vt:lpstr>
      <vt:lpstr>V. O FINAL DA FESTA  REAÇÕES - (Jo 7.37-53)</vt:lpstr>
      <vt:lpstr>V. O FINAL DA FESTA  REAÇÕES - (Jo 7.37-53)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82</cp:revision>
  <dcterms:created xsi:type="dcterms:W3CDTF">2019-05-27T11:22:05Z</dcterms:created>
  <dcterms:modified xsi:type="dcterms:W3CDTF">2020-04-17T22:52:10Z</dcterms:modified>
</cp:coreProperties>
</file>