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7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7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9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20/02/2020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III. TESTIFICAÇÃO DA AUTORIDADE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 Jo 5.31-47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70DAA84-69FC-4D0A-AD92-CEF94AE5682B}"/>
              </a:ext>
            </a:extLst>
          </p:cNvPr>
          <p:cNvSpPr txBox="1"/>
          <p:nvPr/>
        </p:nvSpPr>
        <p:spPr>
          <a:xfrm>
            <a:off x="0" y="1977752"/>
            <a:ext cx="9144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b="1" dirty="0" smtClean="0"/>
              <a:t>3º) </a:t>
            </a:r>
            <a:r>
              <a:rPr lang="pt-BR" sz="2800" b="1" dirty="0" smtClean="0"/>
              <a:t>Desprezo </a:t>
            </a:r>
            <a:r>
              <a:rPr lang="pt-BR" sz="2800" b="1" dirty="0"/>
              <a:t>à glória de Deus (v</a:t>
            </a:r>
            <a:r>
              <a:rPr lang="pt-BR" sz="2800" b="1" dirty="0" smtClean="0"/>
              <a:t>. 44)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/>
              <a:t>Alguns </a:t>
            </a:r>
            <a:r>
              <a:rPr lang="pt-BR" sz="2800" dirty="0"/>
              <a:t>homens </a:t>
            </a:r>
            <a:r>
              <a:rPr lang="pt-BR" sz="2800" dirty="0" smtClean="0"/>
              <a:t>querem os </a:t>
            </a:r>
            <a:r>
              <a:rPr lang="pt-BR" sz="2800" b="1" dirty="0">
                <a:solidFill>
                  <a:srgbClr val="FF0000"/>
                </a:solidFill>
              </a:rPr>
              <a:t>aplausos da plateia </a:t>
            </a:r>
            <a:r>
              <a:rPr lang="pt-BR" sz="2800" dirty="0"/>
              <a:t>em vez de </a:t>
            </a:r>
            <a:r>
              <a:rPr lang="pt-BR" sz="2800" dirty="0" smtClean="0"/>
              <a:t>trabalharem para a </a:t>
            </a:r>
            <a:r>
              <a:rPr lang="pt-BR" sz="2800" b="1" dirty="0" smtClean="0">
                <a:solidFill>
                  <a:srgbClr val="FF0000"/>
                </a:solidFill>
              </a:rPr>
              <a:t>glória de Deus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AB100D3-1C00-462F-91F5-ABED285DDD5E}"/>
              </a:ext>
            </a:extLst>
          </p:cNvPr>
          <p:cNvSpPr txBox="1"/>
          <p:nvPr/>
        </p:nvSpPr>
        <p:spPr>
          <a:xfrm>
            <a:off x="0" y="344331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b="1" dirty="0" smtClean="0"/>
              <a:t>4º) </a:t>
            </a:r>
            <a:r>
              <a:rPr lang="pt-BR" sz="2800" b="1" dirty="0" smtClean="0"/>
              <a:t>Má interpretação </a:t>
            </a:r>
            <a:r>
              <a:rPr lang="pt-BR" sz="2800" b="1" dirty="0"/>
              <a:t>bíblica (</a:t>
            </a:r>
            <a:r>
              <a:rPr lang="pt-BR" sz="2800" b="1" dirty="0" smtClean="0"/>
              <a:t>vs. 45-47)</a:t>
            </a:r>
          </a:p>
          <a:p>
            <a:pPr marL="457200" indent="-457200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/>
              <a:t>Os </a:t>
            </a:r>
            <a:r>
              <a:rPr lang="pt-BR" sz="2800" dirty="0"/>
              <a:t>religiosos </a:t>
            </a:r>
            <a:r>
              <a:rPr lang="pt-BR" sz="2800" b="1" dirty="0" smtClean="0">
                <a:solidFill>
                  <a:srgbClr val="FF0000"/>
                </a:solidFill>
              </a:rPr>
              <a:t>manipulavam as Escrituras</a:t>
            </a:r>
            <a:r>
              <a:rPr lang="pt-BR" sz="2800" dirty="0" smtClean="0"/>
              <a:t> como lhes era conveniente.</a:t>
            </a:r>
          </a:p>
          <a:p>
            <a:pPr marL="457200" indent="-457200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/>
              <a:t>Mas as </a:t>
            </a:r>
            <a:r>
              <a:rPr lang="pt-BR" sz="2800" b="1" dirty="0" smtClean="0">
                <a:solidFill>
                  <a:srgbClr val="FF0000"/>
                </a:solidFill>
              </a:rPr>
              <a:t>Escrituras</a:t>
            </a:r>
            <a:r>
              <a:rPr lang="pt-BR" sz="2800" dirty="0" smtClean="0"/>
              <a:t> os </a:t>
            </a:r>
            <a:r>
              <a:rPr lang="pt-BR" sz="2800" b="1" dirty="0">
                <a:solidFill>
                  <a:srgbClr val="FF0000"/>
                </a:solidFill>
              </a:rPr>
              <a:t>condenariam</a:t>
            </a:r>
            <a:r>
              <a:rPr lang="pt-BR" sz="2800" dirty="0"/>
              <a:t> (v</a:t>
            </a:r>
            <a:r>
              <a:rPr lang="pt-BR" sz="2800" dirty="0" smtClean="0"/>
              <a:t>. 45).</a:t>
            </a:r>
          </a:p>
          <a:p>
            <a:pPr marL="457200" indent="-457200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/>
              <a:t>A </a:t>
            </a:r>
            <a:r>
              <a:rPr lang="pt-BR" sz="2800" b="1" dirty="0" smtClean="0">
                <a:solidFill>
                  <a:srgbClr val="FF0000"/>
                </a:solidFill>
              </a:rPr>
              <a:t>Escritura</a:t>
            </a:r>
            <a:r>
              <a:rPr lang="pt-BR" sz="2800" dirty="0" smtClean="0"/>
              <a:t> aponta para </a:t>
            </a:r>
            <a:r>
              <a:rPr lang="pt-BR" sz="2800" b="1" dirty="0" smtClean="0">
                <a:solidFill>
                  <a:srgbClr val="FF0000"/>
                </a:solidFill>
              </a:rPr>
              <a:t>Cristo</a:t>
            </a:r>
            <a:r>
              <a:rPr lang="pt-BR" sz="2800" dirty="0" smtClean="0"/>
              <a:t> (v. 46).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/>
              <a:t>O problema</a:t>
            </a:r>
            <a:r>
              <a:rPr lang="pt-BR" sz="2800" dirty="0" smtClean="0"/>
              <a:t> </a:t>
            </a:r>
            <a:r>
              <a:rPr lang="pt-BR" sz="2800" dirty="0"/>
              <a:t>não era o texto, </a:t>
            </a:r>
            <a:r>
              <a:rPr lang="pt-BR" sz="2800" dirty="0" smtClean="0"/>
              <a:t>mas sim o </a:t>
            </a:r>
            <a:r>
              <a:rPr lang="pt-BR" sz="2800" b="1" dirty="0" smtClean="0">
                <a:solidFill>
                  <a:srgbClr val="FF0000"/>
                </a:solidFill>
              </a:rPr>
              <a:t>mau uso </a:t>
            </a:r>
            <a:r>
              <a:rPr lang="pt-BR" sz="2800" dirty="0" smtClean="0"/>
              <a:t>que se fazia dele</a:t>
            </a:r>
            <a:r>
              <a:rPr lang="pt-BR" sz="2800" dirty="0" smtClean="0"/>
              <a:t> </a:t>
            </a:r>
            <a:r>
              <a:rPr lang="pt-BR" sz="2800" dirty="0"/>
              <a:t>(v</a:t>
            </a:r>
            <a:r>
              <a:rPr lang="pt-BR" sz="2800" dirty="0" smtClean="0"/>
              <a:t>. 47</a:t>
            </a:r>
            <a:r>
              <a:rPr lang="pt-BR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5043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CONCLUSÃO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C9F906E-E1EE-4389-8881-3FFFB40A20A8}"/>
              </a:ext>
            </a:extLst>
          </p:cNvPr>
          <p:cNvSpPr txBox="1"/>
          <p:nvPr/>
        </p:nvSpPr>
        <p:spPr>
          <a:xfrm>
            <a:off x="0" y="2100191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/>
              <a:t>Esta lição solidificou ainda mais a </a:t>
            </a:r>
            <a:r>
              <a:rPr lang="pt-BR" sz="2800" b="1" i="1" dirty="0">
                <a:solidFill>
                  <a:srgbClr val="FF0000"/>
                </a:solidFill>
              </a:rPr>
              <a:t>fé cristã </a:t>
            </a:r>
            <a:r>
              <a:rPr lang="pt-BR" sz="2800" i="1" dirty="0"/>
              <a:t>na </a:t>
            </a:r>
            <a:r>
              <a:rPr lang="pt-BR" sz="2800" i="1" dirty="0" smtClean="0"/>
              <a:t>plena</a:t>
            </a:r>
          </a:p>
          <a:p>
            <a:pPr algn="ctr"/>
            <a:r>
              <a:rPr lang="pt-BR" sz="2800" b="1" i="1" dirty="0" smtClean="0">
                <a:solidFill>
                  <a:srgbClr val="FF0000"/>
                </a:solidFill>
              </a:rPr>
              <a:t>divindade</a:t>
            </a:r>
            <a:r>
              <a:rPr lang="pt-BR" sz="2800" i="1" dirty="0" smtClean="0"/>
              <a:t> e </a:t>
            </a:r>
            <a:r>
              <a:rPr lang="pt-BR" sz="2800" b="1" i="1" dirty="0" smtClean="0">
                <a:solidFill>
                  <a:srgbClr val="FF0000"/>
                </a:solidFill>
              </a:rPr>
              <a:t>autoridade</a:t>
            </a:r>
            <a:r>
              <a:rPr lang="pt-BR" sz="2800" i="1" dirty="0" smtClean="0"/>
              <a:t> </a:t>
            </a:r>
            <a:r>
              <a:rPr lang="pt-BR" sz="2800" i="1" dirty="0"/>
              <a:t>de Jesus </a:t>
            </a:r>
            <a:r>
              <a:rPr lang="pt-BR" sz="2800" i="1" dirty="0" smtClean="0"/>
              <a:t>Cristo.</a:t>
            </a:r>
          </a:p>
          <a:p>
            <a:pPr algn="ctr"/>
            <a:endParaRPr lang="pt-BR" sz="2800" i="1" dirty="0" smtClean="0"/>
          </a:p>
          <a:p>
            <a:pPr algn="ctr"/>
            <a:r>
              <a:rPr lang="pt-BR" sz="2800" i="1" dirty="0" smtClean="0"/>
              <a:t>Que a </a:t>
            </a:r>
            <a:r>
              <a:rPr lang="pt-BR" sz="2800" i="1" dirty="0"/>
              <a:t>cura do paralítico </a:t>
            </a:r>
            <a:r>
              <a:rPr lang="pt-BR" sz="2800" i="1" dirty="0" smtClean="0"/>
              <a:t>e os </a:t>
            </a:r>
            <a:r>
              <a:rPr lang="pt-BR" sz="2800" i="1" dirty="0"/>
              <a:t>testemunhos declarados </a:t>
            </a:r>
            <a:r>
              <a:rPr lang="pt-BR" sz="2800" i="1" dirty="0" smtClean="0"/>
              <a:t>sobre Jesus sirvam </a:t>
            </a:r>
            <a:r>
              <a:rPr lang="pt-BR" sz="2800" i="1" dirty="0"/>
              <a:t>de </a:t>
            </a:r>
            <a:r>
              <a:rPr lang="pt-BR" sz="2800" i="1" dirty="0" smtClean="0"/>
              <a:t>fundamento para </a:t>
            </a:r>
            <a:r>
              <a:rPr lang="pt-BR" sz="2800" i="1" dirty="0"/>
              <a:t>que cada um de nós </a:t>
            </a:r>
            <a:r>
              <a:rPr lang="pt-BR" sz="2800" b="1" i="1" dirty="0" smtClean="0">
                <a:solidFill>
                  <a:srgbClr val="FF0000"/>
                </a:solidFill>
              </a:rPr>
              <a:t>creia na divindade </a:t>
            </a:r>
            <a:r>
              <a:rPr lang="pt-BR" sz="2800" b="1" i="1" dirty="0" smtClean="0">
                <a:solidFill>
                  <a:srgbClr val="FF0000"/>
                </a:solidFill>
              </a:rPr>
              <a:t>de Cristo</a:t>
            </a:r>
            <a:r>
              <a:rPr lang="pt-BR" sz="2800" i="1" dirty="0" smtClean="0"/>
              <a:t> e </a:t>
            </a:r>
            <a:r>
              <a:rPr lang="pt-BR" sz="2800" b="1" i="1" dirty="0" smtClean="0">
                <a:solidFill>
                  <a:srgbClr val="FF0000"/>
                </a:solidFill>
              </a:rPr>
              <a:t>se mantenha</a:t>
            </a:r>
          </a:p>
          <a:p>
            <a:pPr algn="ctr"/>
            <a:r>
              <a:rPr lang="pt-BR" sz="2800" b="1" i="1" dirty="0" smtClean="0">
                <a:solidFill>
                  <a:srgbClr val="FF0000"/>
                </a:solidFill>
              </a:rPr>
              <a:t>submisso à sua autoridade</a:t>
            </a:r>
            <a:r>
              <a:rPr lang="pt-BR" sz="2800" i="1" dirty="0" smtClean="0"/>
              <a:t>.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UNIDADE COMO MODELO DA AUTORIDADE – Jo 5.16-30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91925"/>
            <a:ext cx="9144000" cy="3525103"/>
          </a:xfrm>
        </p:spPr>
        <p:txBody>
          <a:bodyPr>
            <a:noAutofit/>
          </a:bodyPr>
          <a:lstStyle/>
          <a:p>
            <a:pPr marL="447675" indent="-447675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Ao curar o paralítico, </a:t>
            </a:r>
            <a:r>
              <a:rPr lang="pt-BR" dirty="0"/>
              <a:t>Jesus declarou que o trabalho celestial não podia ser </a:t>
            </a:r>
            <a:r>
              <a:rPr lang="pt-BR" dirty="0" smtClean="0"/>
              <a:t>interrompido (v. 17).</a:t>
            </a:r>
          </a:p>
          <a:p>
            <a:pPr marL="447675" indent="-447675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Essa afirmação </a:t>
            </a:r>
            <a:r>
              <a:rPr lang="pt-BR" dirty="0"/>
              <a:t>de Jesus </a:t>
            </a:r>
            <a:r>
              <a:rPr lang="pt-BR" dirty="0" smtClean="0"/>
              <a:t>revoltou mais ainda os judeus, que queriam matá-lo </a:t>
            </a:r>
            <a:r>
              <a:rPr lang="pt-BR" dirty="0"/>
              <a:t>(</a:t>
            </a:r>
            <a:r>
              <a:rPr lang="pt-BR" dirty="0" smtClean="0"/>
              <a:t>v. 18).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Os </a:t>
            </a:r>
            <a:r>
              <a:rPr lang="pt-BR" dirty="0"/>
              <a:t>motivos </a:t>
            </a:r>
            <a:r>
              <a:rPr lang="pt-BR" dirty="0" smtClean="0"/>
              <a:t>da oposição (v. 18):</a:t>
            </a:r>
            <a:endParaRPr lang="pt-BR" dirty="0"/>
          </a:p>
          <a:p>
            <a:pPr marL="801688" indent="-354013" algn="just">
              <a:buClr>
                <a:srgbClr val="FF0000"/>
              </a:buClr>
              <a:buFont typeface="+mj-lt"/>
              <a:buAutoNum type="arabicPeriod"/>
            </a:pPr>
            <a:r>
              <a:rPr lang="pt-BR" dirty="0"/>
              <a:t>Jesus teria violado o sábado; </a:t>
            </a:r>
            <a:r>
              <a:rPr lang="pt-BR" dirty="0" smtClean="0"/>
              <a:t>e</a:t>
            </a:r>
          </a:p>
          <a:p>
            <a:pPr marL="801688" indent="-354013" algn="just">
              <a:buClr>
                <a:srgbClr val="FF0000"/>
              </a:buClr>
              <a:buFont typeface="+mj-lt"/>
              <a:buAutoNum type="arabicPeriod"/>
            </a:pPr>
            <a:r>
              <a:rPr lang="pt-BR" dirty="0" smtClean="0"/>
              <a:t>Jesus afirmava ser Deus.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47869" y="5856137"/>
            <a:ext cx="8126963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i="1" dirty="0"/>
              <a:t>Nesse cenário, Jesus proclamou um fantástico discurso de Sua </a:t>
            </a:r>
            <a:r>
              <a:rPr lang="pt-BR" sz="2800" b="1" i="1" u="sng" dirty="0"/>
              <a:t>divindade</a:t>
            </a:r>
            <a:r>
              <a:rPr lang="pt-BR" sz="2800" i="1" dirty="0"/>
              <a:t>, </a:t>
            </a:r>
            <a:r>
              <a:rPr lang="pt-BR" sz="2800" b="1" i="1" u="sng" dirty="0"/>
              <a:t>autoridade</a:t>
            </a:r>
            <a:r>
              <a:rPr lang="pt-BR" sz="2800" i="1" dirty="0"/>
              <a:t> e </a:t>
            </a:r>
            <a:r>
              <a:rPr lang="pt-BR" sz="2800" b="1" i="1" u="sng" dirty="0"/>
              <a:t>unidade</a:t>
            </a:r>
            <a:r>
              <a:rPr lang="pt-BR" sz="2800" i="1" dirty="0"/>
              <a:t> com o Pai.</a:t>
            </a:r>
          </a:p>
        </p:txBody>
      </p:sp>
    </p:spTree>
    <p:extLst>
      <p:ext uri="{BB962C8B-B14F-4D97-AF65-F5344CB8AC3E}">
        <p14:creationId xmlns:p14="http://schemas.microsoft.com/office/powerpoint/2010/main" val="176408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UNIDADE COMO MODELO DA AUTORIDADE – Jo 5.16-30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98807"/>
            <a:ext cx="9144000" cy="3033029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b="1" dirty="0"/>
              <a:t>1. Unidade com o </a:t>
            </a:r>
            <a:r>
              <a:rPr lang="pt-BR" b="1" dirty="0" smtClean="0"/>
              <a:t>Pai (vs. 19-20)</a:t>
            </a:r>
            <a:endParaRPr lang="pt-BR" b="1" dirty="0"/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/>
              <a:t>A</a:t>
            </a:r>
            <a:r>
              <a:rPr lang="pt-BR" dirty="0" smtClean="0"/>
              <a:t>s </a:t>
            </a:r>
            <a:r>
              <a:rPr lang="pt-BR" dirty="0"/>
              <a:t>obras do </a:t>
            </a:r>
            <a:r>
              <a:rPr lang="pt-BR" b="1" dirty="0">
                <a:solidFill>
                  <a:srgbClr val="FF0000"/>
                </a:solidFill>
              </a:rPr>
              <a:t>Pai</a:t>
            </a:r>
            <a:r>
              <a:rPr lang="pt-BR" dirty="0"/>
              <a:t> e do </a:t>
            </a:r>
            <a:r>
              <a:rPr lang="pt-BR" b="1" dirty="0">
                <a:solidFill>
                  <a:srgbClr val="FF0000"/>
                </a:solidFill>
              </a:rPr>
              <a:t>Filho</a:t>
            </a:r>
            <a:r>
              <a:rPr lang="pt-BR" dirty="0"/>
              <a:t> estão em comum </a:t>
            </a:r>
            <a:r>
              <a:rPr lang="pt-BR" b="1" dirty="0" smtClean="0">
                <a:solidFill>
                  <a:srgbClr val="FF0000"/>
                </a:solidFill>
              </a:rPr>
              <a:t>acordo</a:t>
            </a:r>
            <a:r>
              <a:rPr lang="pt-BR" dirty="0" smtClean="0"/>
              <a:t>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A autoridade </a:t>
            </a:r>
            <a:r>
              <a:rPr lang="pt-BR" dirty="0"/>
              <a:t>de Jesus provém dos </a:t>
            </a:r>
            <a:r>
              <a:rPr lang="pt-BR" b="1" dirty="0">
                <a:solidFill>
                  <a:srgbClr val="FF0000"/>
                </a:solidFill>
              </a:rPr>
              <a:t>desígnios eternos do </a:t>
            </a:r>
            <a:r>
              <a:rPr lang="pt-BR" b="1" dirty="0" smtClean="0">
                <a:solidFill>
                  <a:srgbClr val="FF0000"/>
                </a:solidFill>
              </a:rPr>
              <a:t>Pai</a:t>
            </a:r>
            <a:r>
              <a:rPr lang="pt-BR" dirty="0" smtClean="0"/>
              <a:t>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Tendo Jesus a </a:t>
            </a:r>
            <a:r>
              <a:rPr lang="pt-BR" b="1" dirty="0" smtClean="0">
                <a:solidFill>
                  <a:srgbClr val="FF0000"/>
                </a:solidFill>
              </a:rPr>
              <a:t>mesma natureza do Pai</a:t>
            </a:r>
            <a:r>
              <a:rPr lang="pt-BR" dirty="0" smtClean="0"/>
              <a:t>, ele também é divino (cf. 1 </a:t>
            </a:r>
            <a:r>
              <a:rPr lang="pt-BR" dirty="0" err="1" smtClean="0"/>
              <a:t>Jo</a:t>
            </a:r>
            <a:r>
              <a:rPr lang="pt-BR" dirty="0" smtClean="0"/>
              <a:t> 5.20).</a:t>
            </a:r>
          </a:p>
        </p:txBody>
      </p:sp>
      <p:sp>
        <p:nvSpPr>
          <p:cNvPr id="4" name="Retângulo 3"/>
          <p:cNvSpPr/>
          <p:nvPr/>
        </p:nvSpPr>
        <p:spPr>
          <a:xfrm>
            <a:off x="875309" y="5717835"/>
            <a:ext cx="6811673" cy="5232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pt-BR" sz="2800" i="1" dirty="0" smtClean="0"/>
              <a:t>Disse Jesus: “Eu </a:t>
            </a:r>
            <a:r>
              <a:rPr lang="pt-BR" sz="2800" i="1" dirty="0"/>
              <a:t>e o Pai </a:t>
            </a:r>
            <a:r>
              <a:rPr lang="pt-BR" sz="2800" b="1" i="1" u="sng" dirty="0"/>
              <a:t>somos um</a:t>
            </a:r>
            <a:r>
              <a:rPr lang="pt-BR" sz="2800" i="1" dirty="0"/>
              <a:t>” </a:t>
            </a:r>
            <a:r>
              <a:rPr lang="pt-BR" sz="2800" dirty="0" smtClean="0"/>
              <a:t>(</a:t>
            </a:r>
            <a:r>
              <a:rPr lang="pt-BR" sz="2800" dirty="0" err="1" smtClean="0"/>
              <a:t>Jo</a:t>
            </a:r>
            <a:r>
              <a:rPr lang="pt-BR" sz="2800" dirty="0" smtClean="0"/>
              <a:t> 10.30</a:t>
            </a:r>
            <a:r>
              <a:rPr lang="pt-BR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784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UNIDADE COMO MODELO DA AUTORIDADE – Jo 5.16-30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108157"/>
            <a:ext cx="9144000" cy="441394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b="1" dirty="0"/>
              <a:t>2. </a:t>
            </a:r>
            <a:r>
              <a:rPr lang="pt-BR" b="1" dirty="0" smtClean="0"/>
              <a:t>Divindade (v. 21)</a:t>
            </a:r>
            <a:endParaRPr lang="pt-BR" b="1" dirty="0"/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Jesus aponta para a </a:t>
            </a:r>
            <a:r>
              <a:rPr lang="pt-BR" b="1" dirty="0" smtClean="0">
                <a:solidFill>
                  <a:srgbClr val="FF0000"/>
                </a:solidFill>
              </a:rPr>
              <a:t>ressurreição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como prova da sua </a:t>
            </a:r>
            <a:r>
              <a:rPr lang="pt-BR" b="1" dirty="0" smtClean="0">
                <a:solidFill>
                  <a:srgbClr val="FF0000"/>
                </a:solidFill>
              </a:rPr>
              <a:t>divindade</a:t>
            </a:r>
            <a:r>
              <a:rPr lang="pt-BR" dirty="0" smtClean="0"/>
              <a:t>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Os </a:t>
            </a:r>
            <a:r>
              <a:rPr lang="pt-BR" dirty="0"/>
              <a:t>judeus criam que somente </a:t>
            </a:r>
            <a:r>
              <a:rPr lang="pt-BR" b="1" dirty="0">
                <a:solidFill>
                  <a:srgbClr val="FF0000"/>
                </a:solidFill>
              </a:rPr>
              <a:t>Deus podia ressuscitar</a:t>
            </a:r>
            <a:r>
              <a:rPr lang="pt-BR" dirty="0"/>
              <a:t> </a:t>
            </a:r>
            <a:r>
              <a:rPr lang="pt-BR" dirty="0" smtClean="0"/>
              <a:t>alguém.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O </a:t>
            </a:r>
            <a:r>
              <a:rPr lang="pt-BR" dirty="0"/>
              <a:t>problema é que não compreenderam que </a:t>
            </a:r>
            <a:r>
              <a:rPr lang="pt-BR" b="1" dirty="0">
                <a:solidFill>
                  <a:srgbClr val="FF0000"/>
                </a:solidFill>
              </a:rPr>
              <a:t>Jesus é </a:t>
            </a:r>
            <a:r>
              <a:rPr lang="pt-BR" b="1" dirty="0" smtClean="0">
                <a:solidFill>
                  <a:srgbClr val="FF0000"/>
                </a:solidFill>
              </a:rPr>
              <a:t>Deus </a:t>
            </a:r>
            <a:r>
              <a:rPr lang="pt-BR" dirty="0" smtClean="0"/>
              <a:t>(cf. </a:t>
            </a:r>
            <a:r>
              <a:rPr lang="pt-BR" dirty="0" err="1" smtClean="0"/>
              <a:t>Is</a:t>
            </a:r>
            <a:r>
              <a:rPr lang="pt-BR" dirty="0" smtClean="0"/>
              <a:t> 9.6).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Jesus afirmou sua </a:t>
            </a:r>
            <a:r>
              <a:rPr lang="pt-BR" b="1" dirty="0" smtClean="0">
                <a:solidFill>
                  <a:srgbClr val="FF0000"/>
                </a:solidFill>
              </a:rPr>
              <a:t>soberania</a:t>
            </a:r>
            <a:r>
              <a:rPr lang="pt-BR" dirty="0" smtClean="0"/>
              <a:t>: </a:t>
            </a:r>
            <a:r>
              <a:rPr lang="pt-BR" i="1" dirty="0" smtClean="0"/>
              <a:t>“o Filho vivifica </a:t>
            </a:r>
            <a:r>
              <a:rPr lang="pt-BR" i="1" dirty="0"/>
              <a:t>aqueles a quem quer”.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07167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UNIDADE COMO MODELO DA AUTORIDADE – Jo 5.16-30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98824"/>
            <a:ext cx="9144000" cy="4124693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b="1" dirty="0"/>
              <a:t>3. Autoridade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Jesus tem </a:t>
            </a:r>
            <a:r>
              <a:rPr lang="pt-BR" b="1" dirty="0">
                <a:solidFill>
                  <a:srgbClr val="FF0000"/>
                </a:solidFill>
              </a:rPr>
              <a:t>autoridade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para julgar (v</a:t>
            </a:r>
            <a:r>
              <a:rPr lang="pt-BR" dirty="0" smtClean="0"/>
              <a:t>. 22).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Cristo deve ser </a:t>
            </a:r>
            <a:r>
              <a:rPr lang="pt-BR" b="1" dirty="0" smtClean="0">
                <a:solidFill>
                  <a:srgbClr val="FF0000"/>
                </a:solidFill>
              </a:rPr>
              <a:t>honrado</a:t>
            </a:r>
            <a:r>
              <a:rPr lang="pt-BR" dirty="0" smtClean="0"/>
              <a:t>, pois julga com justiça (cf. 2 </a:t>
            </a:r>
            <a:r>
              <a:rPr lang="pt-BR" dirty="0" err="1" smtClean="0"/>
              <a:t>Tm</a:t>
            </a:r>
            <a:r>
              <a:rPr lang="pt-BR" dirty="0" smtClean="0"/>
              <a:t> 4.8).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 smtClean="0"/>
              <a:t>Não reconhecer a autoridade de Jesus é </a:t>
            </a:r>
            <a:r>
              <a:rPr lang="pt-BR" b="1" dirty="0" smtClean="0">
                <a:solidFill>
                  <a:srgbClr val="FF0000"/>
                </a:solidFill>
              </a:rPr>
              <a:t>desonrar </a:t>
            </a:r>
            <a:r>
              <a:rPr lang="pt-BR" b="1" dirty="0">
                <a:solidFill>
                  <a:srgbClr val="FF0000"/>
                </a:solidFill>
              </a:rPr>
              <a:t>o Filho </a:t>
            </a:r>
            <a:r>
              <a:rPr lang="pt-BR" b="1" dirty="0" smtClean="0">
                <a:solidFill>
                  <a:srgbClr val="FF0000"/>
                </a:solidFill>
              </a:rPr>
              <a:t>e </a:t>
            </a:r>
            <a:r>
              <a:rPr lang="pt-BR" b="1" dirty="0">
                <a:solidFill>
                  <a:srgbClr val="FF0000"/>
                </a:solidFill>
              </a:rPr>
              <a:t>o Pai</a:t>
            </a:r>
            <a:r>
              <a:rPr lang="pt-BR" dirty="0"/>
              <a:t> (v</a:t>
            </a:r>
            <a:r>
              <a:rPr lang="pt-BR" dirty="0" smtClean="0"/>
              <a:t>. 23).</a:t>
            </a:r>
            <a:r>
              <a:rPr lang="pt-BR" sz="1800" dirty="0"/>
              <a:t> </a:t>
            </a:r>
            <a:endParaRPr lang="pt-BR" sz="1800" dirty="0" smtClean="0"/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dirty="0"/>
              <a:t>Deus </a:t>
            </a:r>
            <a:r>
              <a:rPr lang="pt-BR" dirty="0"/>
              <a:t>sempre foi reconhecido como o </a:t>
            </a:r>
            <a:r>
              <a:rPr lang="pt-BR" b="1" u="sng" dirty="0" smtClean="0">
                <a:solidFill>
                  <a:srgbClr val="FF0000"/>
                </a:solidFill>
              </a:rPr>
              <a:t>juiz </a:t>
            </a:r>
            <a:r>
              <a:rPr lang="pt-BR" b="1" u="sng" dirty="0">
                <a:solidFill>
                  <a:srgbClr val="FF0000"/>
                </a:solidFill>
              </a:rPr>
              <a:t>de toda a terra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smtClean="0"/>
              <a:t>(cf. </a:t>
            </a:r>
            <a:r>
              <a:rPr lang="pt-BR" dirty="0" err="1" smtClean="0"/>
              <a:t>Gn</a:t>
            </a:r>
            <a:r>
              <a:rPr lang="pt-BR" dirty="0" smtClean="0"/>
              <a:t> </a:t>
            </a:r>
            <a:r>
              <a:rPr lang="pt-BR" dirty="0"/>
              <a:t>18.25</a:t>
            </a:r>
            <a:r>
              <a:rPr lang="pt-BR" dirty="0" smtClean="0"/>
              <a:t>).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70790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III. TESTIFICAÇÃO DA AUTORIDADE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 Jo 5.31-47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F189151D-D8C7-447A-9AF0-A383D0F75941}"/>
              </a:ext>
            </a:extLst>
          </p:cNvPr>
          <p:cNvSpPr txBox="1">
            <a:spLocks/>
          </p:cNvSpPr>
          <p:nvPr/>
        </p:nvSpPr>
        <p:spPr>
          <a:xfrm>
            <a:off x="0" y="2104275"/>
            <a:ext cx="9144000" cy="1693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pt-BR" b="1" dirty="0" smtClean="0"/>
              <a:t>Quatro </a:t>
            </a:r>
            <a:r>
              <a:rPr lang="pt-BR" b="1" dirty="0"/>
              <a:t>testemunhos em favor de Cristo </a:t>
            </a:r>
            <a:r>
              <a:rPr lang="pt-BR" b="1" dirty="0" smtClean="0"/>
              <a:t>(vs. 31-40</a:t>
            </a:r>
            <a:r>
              <a:rPr lang="pt-BR" b="1" dirty="0"/>
              <a:t>)</a:t>
            </a:r>
          </a:p>
          <a:p>
            <a:pPr marL="447675" indent="0" algn="just">
              <a:buNone/>
            </a:pPr>
            <a:r>
              <a:rPr lang="pt-BR" dirty="0"/>
              <a:t>Na lei judaica, </a:t>
            </a:r>
            <a:r>
              <a:rPr lang="pt-BR" b="1" dirty="0">
                <a:solidFill>
                  <a:srgbClr val="FF0000"/>
                </a:solidFill>
              </a:rPr>
              <a:t>o testemunho em </a:t>
            </a:r>
            <a:r>
              <a:rPr lang="pt-BR" b="1" dirty="0" smtClean="0">
                <a:solidFill>
                  <a:srgbClr val="FF0000"/>
                </a:solidFill>
              </a:rPr>
              <a:t>favor </a:t>
            </a:r>
            <a:r>
              <a:rPr lang="pt-BR" b="1" dirty="0">
                <a:solidFill>
                  <a:srgbClr val="FF0000"/>
                </a:solidFill>
              </a:rPr>
              <a:t>de si mesmo não tem valor</a:t>
            </a:r>
            <a:r>
              <a:rPr lang="pt-BR" dirty="0"/>
              <a:t> (v</a:t>
            </a:r>
            <a:r>
              <a:rPr lang="pt-BR" dirty="0" smtClean="0"/>
              <a:t>. 31</a:t>
            </a:r>
            <a:r>
              <a:rPr lang="pt-BR" dirty="0"/>
              <a:t>). </a:t>
            </a:r>
            <a:r>
              <a:rPr lang="pt-BR" dirty="0" smtClean="0"/>
              <a:t>Então </a:t>
            </a:r>
            <a:r>
              <a:rPr lang="pt-BR" dirty="0"/>
              <a:t>Jesus </a:t>
            </a:r>
            <a:r>
              <a:rPr lang="pt-BR" dirty="0"/>
              <a:t>s</a:t>
            </a:r>
            <a:r>
              <a:rPr lang="pt-BR" dirty="0" smtClean="0"/>
              <a:t>e </a:t>
            </a:r>
            <a:r>
              <a:rPr lang="pt-BR" dirty="0"/>
              <a:t>vale de </a:t>
            </a:r>
            <a:r>
              <a:rPr lang="pt-BR" b="1" dirty="0">
                <a:solidFill>
                  <a:srgbClr val="FF0000"/>
                </a:solidFill>
              </a:rPr>
              <a:t>outros testemunhos</a:t>
            </a:r>
            <a:r>
              <a:rPr lang="pt-BR" dirty="0"/>
              <a:t> </a:t>
            </a:r>
            <a:r>
              <a:rPr lang="pt-BR" dirty="0" smtClean="0"/>
              <a:t>a seu respeito.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34F46EC-43ED-48CB-BC24-D3957C16CE6A}"/>
              </a:ext>
            </a:extLst>
          </p:cNvPr>
          <p:cNvSpPr/>
          <p:nvPr/>
        </p:nvSpPr>
        <p:spPr>
          <a:xfrm>
            <a:off x="0" y="3919925"/>
            <a:ext cx="914399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b="1" dirty="0" smtClean="0"/>
              <a:t>1º) João </a:t>
            </a:r>
            <a:r>
              <a:rPr lang="pt-BR" sz="2800" b="1" dirty="0"/>
              <a:t>Batista (</a:t>
            </a:r>
            <a:r>
              <a:rPr lang="pt-BR" sz="2800" b="1" dirty="0" smtClean="0"/>
              <a:t>vs. 32-35)</a:t>
            </a:r>
          </a:p>
          <a:p>
            <a:pPr marL="541338" indent="-541338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/>
              <a:t>Jesus </a:t>
            </a:r>
            <a:r>
              <a:rPr lang="pt-BR" sz="2800" dirty="0"/>
              <a:t>não precisava que homens provassem </a:t>
            </a:r>
            <a:r>
              <a:rPr lang="pt-BR" sz="2800" dirty="0" smtClean="0"/>
              <a:t>sua divindade.  Mas </a:t>
            </a:r>
            <a:r>
              <a:rPr lang="pt-BR" sz="2800" dirty="0"/>
              <a:t>usou </a:t>
            </a:r>
            <a:r>
              <a:rPr lang="pt-BR" sz="2800" dirty="0" smtClean="0"/>
              <a:t>o </a:t>
            </a:r>
            <a:r>
              <a:rPr lang="pt-BR" sz="2800" b="1" dirty="0" smtClean="0">
                <a:solidFill>
                  <a:srgbClr val="FF0000"/>
                </a:solidFill>
              </a:rPr>
              <a:t>testemunho </a:t>
            </a:r>
            <a:r>
              <a:rPr lang="pt-BR" sz="2800" b="1" dirty="0">
                <a:solidFill>
                  <a:srgbClr val="FF0000"/>
                </a:solidFill>
              </a:rPr>
              <a:t>humano</a:t>
            </a:r>
            <a:r>
              <a:rPr lang="pt-BR" sz="2800" dirty="0"/>
              <a:t> para </a:t>
            </a:r>
            <a:r>
              <a:rPr lang="pt-BR" sz="2800" b="1" dirty="0">
                <a:solidFill>
                  <a:srgbClr val="FF0000"/>
                </a:solidFill>
              </a:rPr>
              <a:t>alcançar o coração do próprio homem</a:t>
            </a:r>
            <a:r>
              <a:rPr lang="pt-BR" sz="2800" dirty="0"/>
              <a:t> (v</a:t>
            </a:r>
            <a:r>
              <a:rPr lang="pt-BR" sz="2800" dirty="0" smtClean="0"/>
              <a:t>. 34).</a:t>
            </a:r>
          </a:p>
          <a:p>
            <a:pPr marL="541338" indent="-541338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/>
              <a:t>João </a:t>
            </a:r>
            <a:r>
              <a:rPr lang="pt-BR" sz="2800" dirty="0"/>
              <a:t>Batista é figurado como </a:t>
            </a:r>
            <a:r>
              <a:rPr lang="pt-BR" sz="2800" b="1" dirty="0">
                <a:solidFill>
                  <a:srgbClr val="FF0000"/>
                </a:solidFill>
              </a:rPr>
              <a:t>candeia</a:t>
            </a:r>
            <a:r>
              <a:rPr lang="pt-BR" sz="2800" dirty="0"/>
              <a:t>, </a:t>
            </a:r>
            <a:r>
              <a:rPr lang="pt-BR" sz="2800" dirty="0" smtClean="0"/>
              <a:t>pois</a:t>
            </a:r>
            <a:r>
              <a:rPr lang="pt-BR" sz="2800" dirty="0" smtClean="0"/>
              <a:t> irradiava a </a:t>
            </a:r>
            <a:r>
              <a:rPr lang="pt-BR" sz="2800" b="1" dirty="0" smtClean="0">
                <a:solidFill>
                  <a:srgbClr val="FF0000"/>
                </a:solidFill>
              </a:rPr>
              <a:t>luz</a:t>
            </a:r>
            <a:r>
              <a:rPr lang="pt-BR" sz="2800" dirty="0" smtClean="0"/>
              <a:t>: </a:t>
            </a:r>
            <a:r>
              <a:rPr lang="pt-BR" sz="2800" b="1" dirty="0" smtClean="0">
                <a:solidFill>
                  <a:srgbClr val="FF0000"/>
                </a:solidFill>
              </a:rPr>
              <a:t>Cristo</a:t>
            </a:r>
            <a:r>
              <a:rPr lang="pt-BR" sz="2800" dirty="0" smtClean="0"/>
              <a:t> </a:t>
            </a:r>
            <a:r>
              <a:rPr lang="pt-BR" sz="2800" dirty="0"/>
              <a:t>(v</a:t>
            </a:r>
            <a:r>
              <a:rPr lang="pt-BR" sz="2800" dirty="0" smtClean="0"/>
              <a:t>. 35</a:t>
            </a:r>
            <a:r>
              <a:rPr lang="pt-BR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3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III. TESTIFICAÇÃO DA AUTORIDADE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 Jo 5.31-47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93043"/>
            <a:ext cx="9144000" cy="22456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 smtClean="0"/>
              <a:t>2º) </a:t>
            </a:r>
            <a:r>
              <a:rPr lang="pt-BR" b="1" dirty="0" smtClean="0"/>
              <a:t>As </a:t>
            </a:r>
            <a:r>
              <a:rPr lang="pt-BR" b="1" dirty="0"/>
              <a:t>obras de Cristo (v</a:t>
            </a:r>
            <a:r>
              <a:rPr lang="pt-BR" b="1" dirty="0" smtClean="0"/>
              <a:t>. 36)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As </a:t>
            </a:r>
            <a:r>
              <a:rPr lang="pt-BR" dirty="0"/>
              <a:t>obras de Cristo exemplificavam </a:t>
            </a:r>
            <a:r>
              <a:rPr lang="pt-BR" dirty="0" smtClean="0"/>
              <a:t>sua </a:t>
            </a:r>
            <a:r>
              <a:rPr lang="pt-BR" dirty="0"/>
              <a:t>autoridade </a:t>
            </a:r>
            <a:r>
              <a:rPr lang="pt-BR" dirty="0" smtClean="0"/>
              <a:t>e sua </a:t>
            </a:r>
            <a:r>
              <a:rPr lang="pt-BR" dirty="0"/>
              <a:t>divindade </a:t>
            </a:r>
            <a:r>
              <a:rPr lang="pt-BR" dirty="0" smtClean="0"/>
              <a:t>(vs. 19-20).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As </a:t>
            </a:r>
            <a:r>
              <a:rPr lang="pt-BR" b="1" dirty="0" smtClean="0">
                <a:solidFill>
                  <a:srgbClr val="FF0000"/>
                </a:solidFill>
              </a:rPr>
              <a:t>obras que Jesus realizou</a:t>
            </a:r>
            <a:r>
              <a:rPr lang="pt-BR" dirty="0" smtClean="0"/>
              <a:t> eram </a:t>
            </a:r>
            <a:r>
              <a:rPr lang="pt-BR" b="1" dirty="0" smtClean="0">
                <a:solidFill>
                  <a:srgbClr val="FF0000"/>
                </a:solidFill>
              </a:rPr>
              <a:t>maiores do que o testemunho de João Batista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F189151D-D8C7-447A-9AF0-A383D0F75941}"/>
              </a:ext>
            </a:extLst>
          </p:cNvPr>
          <p:cNvSpPr txBox="1">
            <a:spLocks/>
          </p:cNvSpPr>
          <p:nvPr/>
        </p:nvSpPr>
        <p:spPr>
          <a:xfrm>
            <a:off x="0" y="4470722"/>
            <a:ext cx="9144000" cy="2387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3º) </a:t>
            </a:r>
            <a:r>
              <a:rPr lang="pt-BR" b="1" dirty="0" smtClean="0"/>
              <a:t>Deus</a:t>
            </a:r>
            <a:r>
              <a:rPr lang="pt-BR" b="1" dirty="0"/>
              <a:t>, o Pai (v</a:t>
            </a:r>
            <a:r>
              <a:rPr lang="pt-BR" b="1" dirty="0" smtClean="0"/>
              <a:t>. 37)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Cristo </a:t>
            </a:r>
            <a:r>
              <a:rPr lang="pt-BR" dirty="0"/>
              <a:t>agora aponta para </a:t>
            </a:r>
            <a:r>
              <a:rPr lang="pt-BR" dirty="0" smtClean="0"/>
              <a:t>o </a:t>
            </a:r>
            <a:r>
              <a:rPr lang="pt-BR" b="1" dirty="0" smtClean="0">
                <a:solidFill>
                  <a:srgbClr val="FF0000"/>
                </a:solidFill>
              </a:rPr>
              <a:t>Pai</a:t>
            </a:r>
            <a:r>
              <a:rPr lang="pt-BR" dirty="0" smtClean="0"/>
              <a:t> </a:t>
            </a:r>
            <a:r>
              <a:rPr lang="pt-BR" dirty="0"/>
              <a:t>como </a:t>
            </a:r>
            <a:r>
              <a:rPr lang="pt-BR" b="1" dirty="0" smtClean="0">
                <a:solidFill>
                  <a:srgbClr val="FF0000"/>
                </a:solidFill>
              </a:rPr>
              <a:t>testemunha</a:t>
            </a:r>
            <a:r>
              <a:rPr lang="pt-BR" dirty="0" smtClean="0"/>
              <a:t>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A </a:t>
            </a:r>
            <a:r>
              <a:rPr lang="pt-BR" b="1" dirty="0" smtClean="0">
                <a:solidFill>
                  <a:srgbClr val="FF0000"/>
                </a:solidFill>
              </a:rPr>
              <a:t>dificuldade</a:t>
            </a:r>
            <a:r>
              <a:rPr lang="pt-BR" dirty="0" smtClean="0"/>
              <a:t>, </a:t>
            </a:r>
            <a:r>
              <a:rPr lang="pt-BR" dirty="0"/>
              <a:t>da </a:t>
            </a:r>
            <a:r>
              <a:rPr lang="pt-BR" b="1" dirty="0">
                <a:solidFill>
                  <a:srgbClr val="FF0000"/>
                </a:solidFill>
              </a:rPr>
              <a:t>perspectiva humana</a:t>
            </a:r>
            <a:r>
              <a:rPr lang="pt-BR" dirty="0"/>
              <a:t>, é </a:t>
            </a:r>
            <a:r>
              <a:rPr lang="pt-BR" dirty="0" smtClean="0"/>
              <a:t>que Deus não poderia ser visto ou ouvido.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Então Jesus invoca mais uma testemunha.</a:t>
            </a:r>
            <a:endParaRPr lang="pt-BR" dirty="0" smtClean="0"/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57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III. TESTIFICAÇÃO DA AUTORIDADE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 Jo 5.31-47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92419"/>
            <a:ext cx="9144000" cy="370545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b="1" dirty="0" smtClean="0"/>
              <a:t>4ª) </a:t>
            </a:r>
            <a:r>
              <a:rPr lang="pt-BR" b="1" dirty="0" smtClean="0"/>
              <a:t>A </a:t>
            </a:r>
            <a:r>
              <a:rPr lang="pt-BR" b="1" dirty="0"/>
              <a:t>Escritura (</a:t>
            </a:r>
            <a:r>
              <a:rPr lang="pt-BR" b="1" dirty="0" smtClean="0"/>
              <a:t>vs. 38-40)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Jesus revelou a </a:t>
            </a:r>
            <a:r>
              <a:rPr lang="pt-BR" b="1" dirty="0" smtClean="0">
                <a:solidFill>
                  <a:srgbClr val="FF0000"/>
                </a:solidFill>
              </a:rPr>
              <a:t>condição espiritual </a:t>
            </a:r>
            <a:r>
              <a:rPr lang="pt-BR" b="1" dirty="0">
                <a:solidFill>
                  <a:srgbClr val="FF0000"/>
                </a:solidFill>
              </a:rPr>
              <a:t>dos religiosos </a:t>
            </a:r>
            <a:r>
              <a:rPr lang="pt-BR" dirty="0"/>
              <a:t>(v</a:t>
            </a:r>
            <a:r>
              <a:rPr lang="pt-BR" dirty="0" smtClean="0"/>
              <a:t>. 38).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Eles </a:t>
            </a:r>
            <a:r>
              <a:rPr lang="pt-BR" dirty="0"/>
              <a:t>conheciam as letras do texto, mas </a:t>
            </a:r>
            <a:r>
              <a:rPr lang="pt-BR" b="1" dirty="0">
                <a:solidFill>
                  <a:srgbClr val="FF0000"/>
                </a:solidFill>
              </a:rPr>
              <a:t>não conheciam o Deus do texto</a:t>
            </a:r>
            <a:r>
              <a:rPr lang="pt-BR" dirty="0"/>
              <a:t> (v</a:t>
            </a:r>
            <a:r>
              <a:rPr lang="pt-BR" dirty="0" smtClean="0"/>
              <a:t>. 39).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dirty="0"/>
              <a:t>O </a:t>
            </a:r>
            <a:r>
              <a:rPr lang="pt-BR" b="1" dirty="0">
                <a:solidFill>
                  <a:srgbClr val="FF0000"/>
                </a:solidFill>
              </a:rPr>
              <a:t>Pai</a:t>
            </a: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testemunhou</a:t>
            </a:r>
            <a:r>
              <a:rPr lang="pt-BR" dirty="0"/>
              <a:t> acerca do Filho </a:t>
            </a:r>
            <a:r>
              <a:rPr lang="pt-BR" dirty="0" smtClean="0"/>
              <a:t>na própria </a:t>
            </a:r>
            <a:r>
              <a:rPr lang="pt-BR" b="1" dirty="0">
                <a:solidFill>
                  <a:srgbClr val="FF0000"/>
                </a:solidFill>
              </a:rPr>
              <a:t>Escritura</a:t>
            </a:r>
            <a:r>
              <a:rPr lang="pt-BR" dirty="0"/>
              <a:t>.</a:t>
            </a:r>
            <a:endParaRPr lang="pt-BR" sz="2000" dirty="0"/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Mas </a:t>
            </a:r>
            <a:r>
              <a:rPr lang="pt-BR" b="1" dirty="0" smtClean="0">
                <a:solidFill>
                  <a:srgbClr val="FF0000"/>
                </a:solidFill>
              </a:rPr>
              <a:t>não </a:t>
            </a:r>
            <a:r>
              <a:rPr lang="pt-BR" b="1" dirty="0">
                <a:solidFill>
                  <a:srgbClr val="FF0000"/>
                </a:solidFill>
              </a:rPr>
              <a:t>enxergaram Cristo</a:t>
            </a:r>
            <a:r>
              <a:rPr lang="pt-BR" dirty="0"/>
              <a:t> </a:t>
            </a:r>
            <a:r>
              <a:rPr lang="pt-BR" dirty="0" smtClean="0"/>
              <a:t>nas Escrituras </a:t>
            </a:r>
            <a:r>
              <a:rPr lang="pt-BR" dirty="0"/>
              <a:t>(v</a:t>
            </a:r>
            <a:r>
              <a:rPr lang="pt-BR" dirty="0" smtClean="0"/>
              <a:t>. 40</a:t>
            </a:r>
            <a:r>
              <a:rPr lang="pt-BR" dirty="0"/>
              <a:t>; </a:t>
            </a:r>
            <a:r>
              <a:rPr lang="pt-BR" dirty="0" smtClean="0"/>
              <a:t>cf. </a:t>
            </a:r>
            <a:r>
              <a:rPr lang="pt-BR" dirty="0" err="1" smtClean="0"/>
              <a:t>Lc</a:t>
            </a:r>
            <a:r>
              <a:rPr lang="pt-BR" dirty="0" smtClean="0"/>
              <a:t> </a:t>
            </a:r>
            <a:r>
              <a:rPr lang="pt-BR" dirty="0"/>
              <a:t>24.25-27</a:t>
            </a:r>
            <a:r>
              <a:rPr lang="pt-BR" dirty="0" smtClean="0"/>
              <a:t>, 44).</a:t>
            </a:r>
          </a:p>
        </p:txBody>
      </p:sp>
    </p:spTree>
    <p:extLst>
      <p:ext uri="{BB962C8B-B14F-4D97-AF65-F5344CB8AC3E}">
        <p14:creationId xmlns:p14="http://schemas.microsoft.com/office/powerpoint/2010/main" val="117717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III. TESTIFICAÇÃO DA AUTORIDADE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 Jo 5.31-47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94192"/>
            <a:ext cx="9144000" cy="481057"/>
          </a:xfrm>
        </p:spPr>
        <p:txBody>
          <a:bodyPr>
            <a:noAutofit/>
          </a:bodyPr>
          <a:lstStyle/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pt-BR" b="1" dirty="0" smtClean="0"/>
              <a:t>Quatro </a:t>
            </a:r>
            <a:r>
              <a:rPr lang="pt-BR" b="1" dirty="0"/>
              <a:t>impedimentos à fé em Cristo </a:t>
            </a:r>
            <a:r>
              <a:rPr lang="pt-BR" b="1" dirty="0" smtClean="0"/>
              <a:t>(vs. 41-47</a:t>
            </a:r>
            <a:r>
              <a:rPr lang="pt-BR" b="1" dirty="0"/>
              <a:t>)</a:t>
            </a:r>
            <a:endParaRPr lang="pt-BR" sz="20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70DAA84-69FC-4D0A-AD92-CEF94AE5682B}"/>
              </a:ext>
            </a:extLst>
          </p:cNvPr>
          <p:cNvSpPr txBox="1"/>
          <p:nvPr/>
        </p:nvSpPr>
        <p:spPr>
          <a:xfrm>
            <a:off x="0" y="2667067"/>
            <a:ext cx="9144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b="1" dirty="0" smtClean="0"/>
              <a:t>1º) </a:t>
            </a:r>
            <a:r>
              <a:rPr lang="pt-BR" sz="2800" b="1" dirty="0" smtClean="0"/>
              <a:t>Divergência </a:t>
            </a:r>
            <a:r>
              <a:rPr lang="pt-BR" sz="2800" b="1" dirty="0"/>
              <a:t>sobre o amor de Deus </a:t>
            </a:r>
            <a:r>
              <a:rPr lang="pt-BR" sz="2800" b="1" dirty="0" smtClean="0"/>
              <a:t>(vs. 41-42)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/>
              <a:t>Parte </a:t>
            </a:r>
            <a:r>
              <a:rPr lang="pt-BR" sz="2800" dirty="0"/>
              <a:t>da </a:t>
            </a:r>
            <a:r>
              <a:rPr lang="pt-BR" sz="2800" dirty="0" smtClean="0"/>
              <a:t>missão de Jesus era </a:t>
            </a:r>
            <a:r>
              <a:rPr lang="pt-BR" sz="2800" b="1" dirty="0">
                <a:solidFill>
                  <a:srgbClr val="FF0000"/>
                </a:solidFill>
              </a:rPr>
              <a:t>revelar o coração corrompido </a:t>
            </a:r>
            <a:r>
              <a:rPr lang="pt-BR" sz="2800" dirty="0"/>
              <a:t>do </a:t>
            </a:r>
            <a:r>
              <a:rPr lang="pt-BR" sz="2800" dirty="0" smtClean="0"/>
              <a:t>homem</a:t>
            </a:r>
            <a:r>
              <a:rPr lang="pt-BR" sz="2800" dirty="0" smtClean="0"/>
              <a:t>, e </a:t>
            </a:r>
            <a:r>
              <a:rPr lang="pt-BR" sz="2800" b="1" dirty="0" smtClean="0">
                <a:solidFill>
                  <a:srgbClr val="FF0000"/>
                </a:solidFill>
              </a:rPr>
              <a:t>não aceitá-lo de qualquer jeito</a:t>
            </a:r>
            <a:r>
              <a:rPr lang="pt-BR" sz="2800" dirty="0" smtClean="0"/>
              <a:t>: </a:t>
            </a:r>
            <a:r>
              <a:rPr lang="pt-BR" sz="2800" i="1" dirty="0"/>
              <a:t>“conheço vocês. Sei que vocês não têm o amor de Deus” </a:t>
            </a:r>
            <a:r>
              <a:rPr lang="pt-BR" sz="2800" dirty="0"/>
              <a:t>(v</a:t>
            </a:r>
            <a:r>
              <a:rPr lang="pt-BR" sz="2800" dirty="0" smtClean="0"/>
              <a:t>. 42 </a:t>
            </a:r>
            <a:r>
              <a:rPr lang="pt-BR" sz="2800" dirty="0"/>
              <a:t>NVI; </a:t>
            </a:r>
            <a:r>
              <a:rPr lang="fi-FI" sz="2800" dirty="0"/>
              <a:t>cf. 1Jo 5.3; 3.23; Jo 14.21).</a:t>
            </a:r>
            <a:endParaRPr lang="pt-BR" sz="2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AB100D3-1C00-462F-91F5-ABED285DDD5E}"/>
              </a:ext>
            </a:extLst>
          </p:cNvPr>
          <p:cNvSpPr txBox="1"/>
          <p:nvPr/>
        </p:nvSpPr>
        <p:spPr>
          <a:xfrm>
            <a:off x="0" y="5117906"/>
            <a:ext cx="9144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b="1" dirty="0"/>
              <a:t>b. Descrença na </a:t>
            </a:r>
            <a:r>
              <a:rPr lang="pt-BR" sz="2800" b="1" dirty="0" smtClean="0"/>
              <a:t>Palavra de </a:t>
            </a:r>
            <a:r>
              <a:rPr lang="pt-BR" sz="2800" b="1" dirty="0"/>
              <a:t>Deus (v</a:t>
            </a:r>
            <a:r>
              <a:rPr lang="pt-BR" sz="2800" b="1" dirty="0" smtClean="0"/>
              <a:t>. 43)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2800" dirty="0" smtClean="0"/>
              <a:t>Os </a:t>
            </a:r>
            <a:r>
              <a:rPr lang="pt-BR" sz="2800" dirty="0"/>
              <a:t>homens preferem </a:t>
            </a:r>
            <a:r>
              <a:rPr lang="pt-BR" sz="2800" dirty="0" smtClean="0"/>
              <a:t>seus </a:t>
            </a:r>
            <a:r>
              <a:rPr lang="pt-BR" sz="2800" b="1" dirty="0">
                <a:solidFill>
                  <a:srgbClr val="FF0000"/>
                </a:solidFill>
              </a:rPr>
              <a:t>mitos</a:t>
            </a:r>
            <a:r>
              <a:rPr lang="pt-BR" sz="2800" dirty="0"/>
              <a:t> e </a:t>
            </a:r>
            <a:r>
              <a:rPr lang="pt-BR" sz="2800" dirty="0" smtClean="0"/>
              <a:t>suas </a:t>
            </a:r>
            <a:r>
              <a:rPr lang="pt-BR" sz="2800" b="1" dirty="0" smtClean="0">
                <a:solidFill>
                  <a:srgbClr val="FF0000"/>
                </a:solidFill>
              </a:rPr>
              <a:t>fantasias</a:t>
            </a:r>
            <a:r>
              <a:rPr lang="pt-BR" sz="2800" dirty="0" smtClean="0"/>
              <a:t> à </a:t>
            </a:r>
            <a:r>
              <a:rPr lang="pt-BR" sz="2800" b="1" dirty="0" smtClean="0">
                <a:solidFill>
                  <a:srgbClr val="FF0000"/>
                </a:solidFill>
              </a:rPr>
              <a:t>Palavra</a:t>
            </a:r>
            <a:r>
              <a:rPr lang="pt-BR" sz="2800" dirty="0" smtClean="0"/>
              <a:t> </a:t>
            </a:r>
            <a:r>
              <a:rPr lang="pt-BR" sz="2800" b="1" dirty="0">
                <a:solidFill>
                  <a:srgbClr val="FF0000"/>
                </a:solidFill>
              </a:rPr>
              <a:t>verdadeira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de Deus.</a:t>
            </a:r>
          </a:p>
        </p:txBody>
      </p:sp>
    </p:spTree>
    <p:extLst>
      <p:ext uri="{BB962C8B-B14F-4D97-AF65-F5344CB8AC3E}">
        <p14:creationId xmlns:p14="http://schemas.microsoft.com/office/powerpoint/2010/main" val="53762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2077</TotalTime>
  <Words>822</Words>
  <Application>Microsoft Office PowerPoint</Application>
  <PresentationFormat>Apresentação na tela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Wingdings</vt:lpstr>
      <vt:lpstr>Tema do Office</vt:lpstr>
      <vt:lpstr>Apresentação do PowerPoint</vt:lpstr>
      <vt:lpstr>II. UNIDADE COMO MODELO DA AUTORIDADE – Jo 5.16-30</vt:lpstr>
      <vt:lpstr>II. UNIDADE COMO MODELO DA AUTORIDADE – Jo 5.16-30</vt:lpstr>
      <vt:lpstr>II. UNIDADE COMO MODELO DA AUTORIDADE – Jo 5.16-30</vt:lpstr>
      <vt:lpstr>II. UNIDADE COMO MODELO DA AUTORIDADE – Jo 5.16-30</vt:lpstr>
      <vt:lpstr>III. TESTIFICAÇÃO DA AUTORIDADE   Jo 5.31-47</vt:lpstr>
      <vt:lpstr>III. TESTIFICAÇÃO DA AUTORIDADE   Jo 5.31-47</vt:lpstr>
      <vt:lpstr>III. TESTIFICAÇÃO DA AUTORIDADE   Jo 5.31-47</vt:lpstr>
      <vt:lpstr>III. TESTIFICAÇÃO DA AUTORIDADE   Jo 5.31-47</vt:lpstr>
      <vt:lpstr>III. TESTIFICAÇÃO DA AUTORIDADE   Jo 5.31-47</vt:lpstr>
      <vt:lpstr>CONCLUSÃO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Usuário do Windows</cp:lastModifiedBy>
  <cp:revision>84</cp:revision>
  <dcterms:created xsi:type="dcterms:W3CDTF">2019-05-27T11:22:05Z</dcterms:created>
  <dcterms:modified xsi:type="dcterms:W3CDTF">2020-02-21T01:22:25Z</dcterms:modified>
</cp:coreProperties>
</file>