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7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IV. A SUPERIORIDADE DE JESUS EM RELAÇÃO À MENSAGEM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8.31-59)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A795758-F213-45BB-A4C0-3A55C7763B21}"/>
              </a:ext>
            </a:extLst>
          </p:cNvPr>
          <p:cNvSpPr txBox="1"/>
          <p:nvPr/>
        </p:nvSpPr>
        <p:spPr>
          <a:xfrm>
            <a:off x="0" y="186297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A resposta de Jesus foi: </a:t>
            </a:r>
            <a:r>
              <a:rPr lang="pt-BR" sz="3200" i="1" dirty="0"/>
              <a:t>“honro o meu Pai” </a:t>
            </a:r>
            <a:r>
              <a:rPr lang="pt-BR" sz="3200" dirty="0"/>
              <a:t>(v.49</a:t>
            </a:r>
            <a:r>
              <a:rPr lang="pt-BR" sz="3200" dirty="0" smtClean="0"/>
              <a:t>). </a:t>
            </a:r>
            <a:r>
              <a:rPr lang="pt-BR" sz="3200" b="1" dirty="0">
                <a:solidFill>
                  <a:srgbClr val="FF0000"/>
                </a:solidFill>
              </a:rPr>
              <a:t>Falar a verdade provocou oposição</a:t>
            </a:r>
            <a:r>
              <a:rPr lang="pt-BR" sz="3200" dirty="0"/>
              <a:t> (v.50). Então vemos </a:t>
            </a:r>
            <a:r>
              <a:rPr lang="pt-BR" sz="3200" dirty="0" smtClean="0"/>
              <a:t>o alerta de </a:t>
            </a:r>
            <a:r>
              <a:rPr lang="pt-BR" sz="3200" dirty="0"/>
              <a:t>Jesus: </a:t>
            </a:r>
            <a:r>
              <a:rPr lang="pt-BR" sz="3200" b="1" dirty="0" smtClean="0">
                <a:solidFill>
                  <a:srgbClr val="FF0000"/>
                </a:solidFill>
              </a:rPr>
              <a:t>a obediência </a:t>
            </a:r>
            <a:r>
              <a:rPr lang="pt-BR" sz="3200" b="1" dirty="0">
                <a:solidFill>
                  <a:srgbClr val="FF0000"/>
                </a:solidFill>
              </a:rPr>
              <a:t>à Palavra </a:t>
            </a:r>
            <a:r>
              <a:rPr lang="pt-BR" sz="3200" b="1" dirty="0" smtClean="0">
                <a:solidFill>
                  <a:srgbClr val="FF0000"/>
                </a:solidFill>
              </a:rPr>
              <a:t>está associada à salvação</a:t>
            </a:r>
            <a:r>
              <a:rPr lang="pt-BR" sz="3200" dirty="0" smtClean="0"/>
              <a:t> </a:t>
            </a:r>
            <a:r>
              <a:rPr lang="pt-BR" sz="3200" dirty="0"/>
              <a:t>(v.51). Mais uma vez </a:t>
            </a:r>
            <a:r>
              <a:rPr lang="pt-BR" sz="3200" b="1" dirty="0">
                <a:solidFill>
                  <a:srgbClr val="FF0000"/>
                </a:solidFill>
              </a:rPr>
              <a:t>o ensino de Cristo não é compreendido</a:t>
            </a:r>
            <a:r>
              <a:rPr lang="pt-BR" sz="3200" dirty="0"/>
              <a:t> (v.52-53). </a:t>
            </a:r>
            <a:r>
              <a:rPr lang="pt-BR" sz="3200" dirty="0" smtClean="0"/>
              <a:t>Jesus reafirmou  </a:t>
            </a:r>
            <a:r>
              <a:rPr lang="pt-BR" sz="3200" b="1" dirty="0">
                <a:solidFill>
                  <a:srgbClr val="FF0000"/>
                </a:solidFill>
              </a:rPr>
              <a:t>Sua </a:t>
            </a:r>
            <a:r>
              <a:rPr lang="pt-BR" sz="3200" b="1" dirty="0" smtClean="0">
                <a:solidFill>
                  <a:srgbClr val="FF0000"/>
                </a:solidFill>
              </a:rPr>
              <a:t>relação com o Pai </a:t>
            </a:r>
            <a:r>
              <a:rPr lang="pt-BR" sz="3200" dirty="0"/>
              <a:t>(v.54-56). Novamente questionaram </a:t>
            </a:r>
            <a:r>
              <a:rPr lang="pt-BR" sz="3200" dirty="0" smtClean="0"/>
              <a:t>Jesus:  seria </a:t>
            </a:r>
            <a:r>
              <a:rPr lang="pt-BR" sz="3200" dirty="0"/>
              <a:t>impossível que Jesus e Abraão tivessem se </a:t>
            </a:r>
            <a:r>
              <a:rPr lang="pt-BR" sz="3200" dirty="0" smtClean="0"/>
              <a:t>encontrado (argumento </a:t>
            </a:r>
            <a:r>
              <a:rPr lang="pt-BR" sz="3200" dirty="0"/>
              <a:t>cronológico (v.57</a:t>
            </a:r>
            <a:r>
              <a:rPr lang="pt-BR" sz="3200" dirty="0" smtClean="0"/>
              <a:t>)). </a:t>
            </a:r>
            <a:r>
              <a:rPr lang="pt-BR" sz="3200" dirty="0"/>
              <a:t>Então, Jesus declarou sem rodeios: </a:t>
            </a:r>
            <a:r>
              <a:rPr lang="pt-BR" sz="3200" i="1" dirty="0"/>
              <a:t>“... antes que Abraão existisse, Eu Sou” </a:t>
            </a:r>
            <a:r>
              <a:rPr lang="pt-BR" sz="3200" dirty="0"/>
              <a:t>(v.58</a:t>
            </a:r>
            <a:r>
              <a:rPr lang="pt-BR" sz="3200" dirty="0" smtClean="0"/>
              <a:t>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4444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CONCLUSÃO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C9F906E-E1EE-4389-8881-3FFFB40A20A8}"/>
              </a:ext>
            </a:extLst>
          </p:cNvPr>
          <p:cNvSpPr txBox="1"/>
          <p:nvPr/>
        </p:nvSpPr>
        <p:spPr>
          <a:xfrm>
            <a:off x="261730" y="2309327"/>
            <a:ext cx="86205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Aprendemos que o ministério terreno de Jesus revelou, em diversas situações e diálogos, a Sua superioridade. Seja pelo poder ou pelo ensino, precisamos reconhecer que Cristo é </a:t>
            </a:r>
            <a:r>
              <a:rPr lang="pt-BR" sz="3200" dirty="0" smtClean="0"/>
              <a:t>divino e é Senhor do universo. Logo</a:t>
            </a:r>
            <a:r>
              <a:rPr lang="pt-BR" sz="3200" dirty="0"/>
              <a:t>, nosso comportamento deve redundar em obediência a Ele.</a:t>
            </a:r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13254" y="538038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Ao estudar esta lição, você vai compreender que Jesus é Deus e que o</a:t>
            </a:r>
          </a:p>
          <a:p>
            <a:pPr algn="ctr"/>
            <a:r>
              <a:rPr lang="pt-BR" sz="2400" dirty="0"/>
              <a:t>ministério terreno Dele prova a superioridade que Ele tem.</a:t>
            </a:r>
            <a:endParaRPr lang="pt-BR" sz="49600" dirty="0"/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8" y="31940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A SUPERIORIDADE DE JESUS EM RELAÇÃO À IDENTIDADE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8.21-30)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A258268-ADB2-48F1-996B-C6704A07D272}"/>
              </a:ext>
            </a:extLst>
          </p:cNvPr>
          <p:cNvSpPr txBox="1"/>
          <p:nvPr/>
        </p:nvSpPr>
        <p:spPr>
          <a:xfrm>
            <a:off x="410818" y="2059049"/>
            <a:ext cx="8322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 que Jesus disse (v.21) não foi claro para os ouvintes (v.22). Cada palavra de Jesus funcionou como um </a:t>
            </a:r>
            <a:r>
              <a:rPr lang="pt-BR" sz="3200" b="1" dirty="0">
                <a:solidFill>
                  <a:srgbClr val="FF0000"/>
                </a:solidFill>
              </a:rPr>
              <a:t>enigma</a:t>
            </a:r>
            <a:r>
              <a:rPr lang="pt-BR" sz="3200" dirty="0"/>
              <a:t> que precisaria ser decifrado </a:t>
            </a:r>
            <a:r>
              <a:rPr lang="pt-BR" sz="3200" dirty="0" smtClean="0"/>
              <a:t>por meio da </a:t>
            </a:r>
            <a:r>
              <a:rPr lang="pt-BR" sz="3200" b="1" dirty="0">
                <a:solidFill>
                  <a:srgbClr val="FF0000"/>
                </a:solidFill>
              </a:rPr>
              <a:t>atuação do Espírito Santo </a:t>
            </a:r>
            <a:r>
              <a:rPr lang="pt-BR" sz="3200" dirty="0"/>
              <a:t>(16.8; 1Co 2.14).</a:t>
            </a:r>
            <a:endParaRPr lang="pt-BR" sz="32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A795758-F213-45BB-A4C0-3A55C7763B21}"/>
              </a:ext>
            </a:extLst>
          </p:cNvPr>
          <p:cNvSpPr txBox="1"/>
          <p:nvPr/>
        </p:nvSpPr>
        <p:spPr>
          <a:xfrm>
            <a:off x="410818" y="5030127"/>
            <a:ext cx="8322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A partir desse ponto, vemos </a:t>
            </a:r>
            <a:r>
              <a:rPr lang="pt-BR" sz="3200" b="1" dirty="0">
                <a:solidFill>
                  <a:srgbClr val="FF0000"/>
                </a:solidFill>
              </a:rPr>
              <a:t>duas afirmações</a:t>
            </a:r>
            <a:r>
              <a:rPr lang="pt-BR" sz="3200" dirty="0"/>
              <a:t> de Cristo sobre Sua </a:t>
            </a:r>
            <a:r>
              <a:rPr lang="pt-BR" sz="3200" b="1" dirty="0">
                <a:solidFill>
                  <a:srgbClr val="FF0000"/>
                </a:solidFill>
              </a:rPr>
              <a:t>identidade e missão</a:t>
            </a:r>
            <a:r>
              <a:rPr lang="pt-BR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297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A SUPERIORIDADE DE JESUS EM RELAÇÃO À IDENTIDADE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8.21-30)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A795758-F213-45BB-A4C0-3A55C7763B21}"/>
              </a:ext>
            </a:extLst>
          </p:cNvPr>
          <p:cNvSpPr txBox="1"/>
          <p:nvPr/>
        </p:nvSpPr>
        <p:spPr>
          <a:xfrm>
            <a:off x="410818" y="2337890"/>
            <a:ext cx="8322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/>
              <a:t>1. </a:t>
            </a:r>
            <a:r>
              <a:rPr lang="pt-BR" sz="3200" b="1" dirty="0" smtClean="0"/>
              <a:t>Cristo é lá </a:t>
            </a:r>
            <a:r>
              <a:rPr lang="pt-BR" sz="3200" b="1" dirty="0"/>
              <a:t>de cima (8.23-24)</a:t>
            </a:r>
          </a:p>
          <a:p>
            <a:pPr algn="just"/>
            <a:r>
              <a:rPr lang="pt-BR" sz="3200" dirty="0"/>
              <a:t>O contraste aqui é entre a esfera de Deus e a esfera do mundo caído e pecador (cf. 1Jo 5.15-17). Paulo deu uma orientação clara sobre o assunto quando escreveu aos colossenses (Cl 3.1-4). </a:t>
            </a:r>
          </a:p>
        </p:txBody>
      </p:sp>
    </p:spTree>
    <p:extLst>
      <p:ext uri="{BB962C8B-B14F-4D97-AF65-F5344CB8AC3E}">
        <p14:creationId xmlns:p14="http://schemas.microsoft.com/office/powerpoint/2010/main" val="12698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A SUPERIORIDADE DE JESUS EM RELAÇÃO À IDENTIDADE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8.21-30)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A795758-F213-45BB-A4C0-3A55C7763B21}"/>
              </a:ext>
            </a:extLst>
          </p:cNvPr>
          <p:cNvSpPr txBox="1"/>
          <p:nvPr/>
        </p:nvSpPr>
        <p:spPr>
          <a:xfrm>
            <a:off x="0" y="187737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/>
              <a:t>2. </a:t>
            </a:r>
            <a:r>
              <a:rPr lang="pt-BR" sz="3200" b="1" dirty="0" smtClean="0"/>
              <a:t>Cristo é o </a:t>
            </a:r>
            <a:r>
              <a:rPr lang="pt-BR" sz="3200" b="1" dirty="0"/>
              <a:t>que fala e o que faz a vontade do Pai (8.25-28)</a:t>
            </a:r>
          </a:p>
          <a:p>
            <a:pPr algn="just"/>
            <a:r>
              <a:rPr lang="pt-BR" sz="3200" dirty="0"/>
              <a:t>O espanto diante da declaração de Jesus leva a uma pergunta direta: </a:t>
            </a:r>
            <a:r>
              <a:rPr lang="pt-BR" sz="3200" i="1" dirty="0"/>
              <a:t>“Quem é você?” “O que é que eu tenho dito a vocês desde o princípio?”</a:t>
            </a:r>
            <a:r>
              <a:rPr lang="pt-BR" sz="3200" dirty="0"/>
              <a:t>, </a:t>
            </a:r>
            <a:r>
              <a:rPr lang="pt-BR" sz="3200" dirty="0" smtClean="0"/>
              <a:t>Eles </a:t>
            </a:r>
            <a:r>
              <a:rPr lang="pt-BR" sz="3200" dirty="0"/>
              <a:t>não </a:t>
            </a:r>
            <a:r>
              <a:rPr lang="pt-BR" sz="3200" dirty="0" smtClean="0"/>
              <a:t>entendiam que </a:t>
            </a:r>
            <a:r>
              <a:rPr lang="pt-BR" sz="3200" dirty="0"/>
              <a:t>Jesus estava Se apresentando como Deus e que estava no mundo em obediência ao plano do Pai. Jesus veio ao mundo para revelar o </a:t>
            </a:r>
            <a:r>
              <a:rPr lang="pt-BR" sz="3200" dirty="0" smtClean="0"/>
              <a:t>Pai. </a:t>
            </a:r>
            <a:r>
              <a:rPr lang="pt-BR" sz="3200" dirty="0"/>
              <a:t>O resultado </a:t>
            </a:r>
            <a:r>
              <a:rPr lang="pt-BR" sz="3200" dirty="0" smtClean="0"/>
              <a:t>é sentido até hoje (v.30</a:t>
            </a:r>
            <a:r>
              <a:rPr lang="pt-BR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0131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IV. A SUPERIORIDADE DE JESUS EM RELAÇÃO À MENSAGEM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8.31-59)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A795758-F213-45BB-A4C0-3A55C7763B21}"/>
              </a:ext>
            </a:extLst>
          </p:cNvPr>
          <p:cNvSpPr txBox="1"/>
          <p:nvPr/>
        </p:nvSpPr>
        <p:spPr>
          <a:xfrm>
            <a:off x="410818" y="2125856"/>
            <a:ext cx="8322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Esta </a:t>
            </a:r>
            <a:r>
              <a:rPr lang="pt-BR" sz="3200" dirty="0"/>
              <a:t>seção é muito interessante, pois revela contrastes que envolvem os verdadeiros e os falsos servos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E28A1B5-CBF2-48E2-AE14-CB678DC1D2D9}"/>
              </a:ext>
            </a:extLst>
          </p:cNvPr>
          <p:cNvSpPr txBox="1"/>
          <p:nvPr/>
        </p:nvSpPr>
        <p:spPr>
          <a:xfrm>
            <a:off x="410818" y="4064848"/>
            <a:ext cx="8322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No verso 31, Jesus fala sobre permanecer firme em Sua palavra. Isso significa ter a vida ajustada, orientada ou harmonizada com a Palavra de Cristo (cf. Jo 14.15,21,23; 1Jo 2.3-4</a:t>
            </a:r>
            <a:r>
              <a:rPr lang="pt-BR" sz="3200" dirty="0" smtClean="0"/>
              <a:t>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393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IV. A SUPERIORIDADE DE JESUS EM RELAÇÃO À MENSAGEM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8.31-59)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A795758-F213-45BB-A4C0-3A55C7763B21}"/>
              </a:ext>
            </a:extLst>
          </p:cNvPr>
          <p:cNvSpPr txBox="1"/>
          <p:nvPr/>
        </p:nvSpPr>
        <p:spPr>
          <a:xfrm>
            <a:off x="410818" y="1918423"/>
            <a:ext cx="83223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Do verso 32 ao verso 36, notamos que Jesus desvia o olhar dos que creram e Se volta para </a:t>
            </a:r>
            <a:r>
              <a:rPr lang="pt-BR" sz="3200" b="1" dirty="0">
                <a:solidFill>
                  <a:srgbClr val="FF0000"/>
                </a:solidFill>
              </a:rPr>
              <a:t>os descrentes</a:t>
            </a:r>
            <a:r>
              <a:rPr lang="pt-BR" sz="3200" dirty="0"/>
              <a:t> que ali estavam. Ele passa </a:t>
            </a:r>
            <a:r>
              <a:rPr lang="pt-BR" sz="3200" b="1" dirty="0">
                <a:solidFill>
                  <a:srgbClr val="FF0000"/>
                </a:solidFill>
              </a:rPr>
              <a:t>de um discipulado para um evangelismo</a:t>
            </a:r>
            <a:r>
              <a:rPr lang="pt-BR" sz="3200" dirty="0"/>
              <a:t> ou </a:t>
            </a:r>
            <a:r>
              <a:rPr lang="pt-BR" sz="3200" b="1" dirty="0">
                <a:solidFill>
                  <a:srgbClr val="FF0000"/>
                </a:solidFill>
              </a:rPr>
              <a:t>as duas coisas </a:t>
            </a:r>
            <a:r>
              <a:rPr lang="pt-BR" sz="3200" b="1" dirty="0" smtClean="0">
                <a:solidFill>
                  <a:srgbClr val="FF0000"/>
                </a:solidFill>
              </a:rPr>
              <a:t>juntas</a:t>
            </a:r>
            <a:r>
              <a:rPr lang="pt-BR" sz="3200" dirty="0" smtClean="0"/>
              <a:t>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3200" dirty="0" smtClean="0"/>
              <a:t>Em </a:t>
            </a:r>
            <a:r>
              <a:rPr lang="pt-BR" sz="3200" dirty="0"/>
              <a:t>João, a palavra “</a:t>
            </a:r>
            <a:r>
              <a:rPr lang="pt-BR" sz="3200" b="1" dirty="0">
                <a:solidFill>
                  <a:srgbClr val="FF0000"/>
                </a:solidFill>
              </a:rPr>
              <a:t>verdade</a:t>
            </a:r>
            <a:r>
              <a:rPr lang="pt-BR" sz="3200" dirty="0"/>
              <a:t>” está associada à </a:t>
            </a:r>
            <a:r>
              <a:rPr lang="pt-BR" sz="3200" b="1" dirty="0">
                <a:solidFill>
                  <a:srgbClr val="FF0000"/>
                </a:solidFill>
              </a:rPr>
              <a:t>pessoa de Jesus</a:t>
            </a:r>
            <a:r>
              <a:rPr lang="pt-BR" sz="3200" dirty="0"/>
              <a:t>. Nesse sentido, Ele está apontando para as Suas palavras, mas também para </a:t>
            </a:r>
            <a:r>
              <a:rPr lang="pt-BR" sz="3200" dirty="0" smtClean="0"/>
              <a:t>Si</a:t>
            </a:r>
            <a:r>
              <a:rPr lang="pt-BR" sz="3200" dirty="0"/>
              <a:t> </a:t>
            </a:r>
            <a:r>
              <a:rPr lang="pt-BR" sz="3200" dirty="0" smtClean="0"/>
              <a:t>mesmo.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4954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IV. A SUPERIORIDADE DE JESUS EM RELAÇÃO À MENSAGEM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8.31-59)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A795758-F213-45BB-A4C0-3A55C7763B21}"/>
              </a:ext>
            </a:extLst>
          </p:cNvPr>
          <p:cNvSpPr txBox="1"/>
          <p:nvPr/>
        </p:nvSpPr>
        <p:spPr>
          <a:xfrm>
            <a:off x="0" y="1865801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Na seção que vai dos versos 37-47, observamos uma </a:t>
            </a:r>
            <a:r>
              <a:rPr lang="pt-BR" sz="3200" b="1" dirty="0">
                <a:solidFill>
                  <a:srgbClr val="FF0000"/>
                </a:solidFill>
              </a:rPr>
              <a:t>tensão gerada pelas afirmações de Cristo em relação aos religiosos</a:t>
            </a:r>
            <a:r>
              <a:rPr lang="pt-BR" sz="3200" dirty="0"/>
              <a:t> – Jesus distingue os filhos de Abraão dos filhos do Diabo. </a:t>
            </a:r>
            <a:r>
              <a:rPr lang="pt-BR" sz="3200" dirty="0" smtClean="0"/>
              <a:t>Jesus </a:t>
            </a:r>
            <a:r>
              <a:rPr lang="pt-BR" sz="3200" dirty="0"/>
              <a:t>concorda com </a:t>
            </a:r>
            <a:r>
              <a:rPr lang="pt-BR" sz="3200" dirty="0" smtClean="0"/>
              <a:t>o fato de </a:t>
            </a:r>
            <a:r>
              <a:rPr lang="pt-BR" sz="3200" dirty="0"/>
              <a:t>que eles eram descendentes étnicos de Abraão (v.37). Contudo, </a:t>
            </a:r>
            <a:r>
              <a:rPr lang="pt-BR" sz="3200" dirty="0" smtClean="0"/>
              <a:t>ensina </a:t>
            </a:r>
            <a:r>
              <a:rPr lang="pt-BR" sz="3200" dirty="0"/>
              <a:t>que o relacionamento ético, moral e espiritual é mais importante do que o natural (v.37b-40). </a:t>
            </a:r>
            <a:r>
              <a:rPr lang="pt-BR" sz="3200" dirty="0" smtClean="0"/>
              <a:t>Os </a:t>
            </a:r>
            <a:r>
              <a:rPr lang="pt-BR" sz="3200" dirty="0"/>
              <a:t>religiosos </a:t>
            </a:r>
            <a:r>
              <a:rPr lang="pt-BR" sz="3200" dirty="0" smtClean="0"/>
              <a:t>se sentiram ofendidos </a:t>
            </a:r>
            <a:r>
              <a:rPr lang="pt-BR" sz="3200" dirty="0"/>
              <a:t>(v.41). </a:t>
            </a:r>
            <a:r>
              <a:rPr lang="pt-BR" sz="3200" dirty="0" smtClean="0"/>
              <a:t>Mas, </a:t>
            </a:r>
            <a:r>
              <a:rPr lang="pt-BR" sz="3200" dirty="0"/>
              <a:t>se fossem filhos legítimos, saberiam </a:t>
            </a:r>
            <a:r>
              <a:rPr lang="pt-BR" sz="3200" dirty="0" smtClean="0"/>
              <a:t>quem </a:t>
            </a:r>
            <a:r>
              <a:rPr lang="pt-BR" sz="3200" dirty="0"/>
              <a:t>Jesus </a:t>
            </a:r>
            <a:r>
              <a:rPr lang="pt-BR" sz="3200" dirty="0" smtClean="0"/>
              <a:t>era (v.42-43</a:t>
            </a:r>
            <a:r>
              <a:rPr lang="pt-BR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506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IV. A SUPERIORIDADE DE JESUS EM RELAÇÃO À MENSAGEM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(Jo 8.31-59)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A795758-F213-45BB-A4C0-3A55C7763B21}"/>
              </a:ext>
            </a:extLst>
          </p:cNvPr>
          <p:cNvSpPr txBox="1"/>
          <p:nvPr/>
        </p:nvSpPr>
        <p:spPr>
          <a:xfrm>
            <a:off x="0" y="213802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Então, Jesus os chamou de </a:t>
            </a:r>
            <a:r>
              <a:rPr lang="pt-BR" sz="3200" b="1" dirty="0">
                <a:solidFill>
                  <a:srgbClr val="FF0000"/>
                </a:solidFill>
              </a:rPr>
              <a:t>filhos do Diabo</a:t>
            </a:r>
            <a:r>
              <a:rPr lang="pt-BR" sz="3200" dirty="0"/>
              <a:t>, pois realizavam obras malignas, ou seja, desejavam matar Jesus (v.44). </a:t>
            </a:r>
            <a:r>
              <a:rPr lang="pt-BR" sz="3200" b="1" dirty="0" smtClean="0">
                <a:solidFill>
                  <a:srgbClr val="FF0000"/>
                </a:solidFill>
              </a:rPr>
              <a:t>O ímpio </a:t>
            </a:r>
            <a:r>
              <a:rPr lang="pt-BR" sz="3200" b="1" dirty="0">
                <a:solidFill>
                  <a:srgbClr val="FF0000"/>
                </a:solidFill>
              </a:rPr>
              <a:t>é incapaz de ouvir o que Deus diz </a:t>
            </a:r>
            <a:r>
              <a:rPr lang="pt-BR" sz="3200" dirty="0"/>
              <a:t>porque não faz parte da família da fé (v.45-47). Eles retrucaram e chamaram Jesus de samaritano e endemoninhado (v.48). </a:t>
            </a:r>
          </a:p>
        </p:txBody>
      </p:sp>
    </p:spTree>
    <p:extLst>
      <p:ext uri="{BB962C8B-B14F-4D97-AF65-F5344CB8AC3E}">
        <p14:creationId xmlns:p14="http://schemas.microsoft.com/office/powerpoint/2010/main" val="428201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1867</TotalTime>
  <Words>733</Words>
  <Application>Microsoft Office PowerPoint</Application>
  <PresentationFormat>Apresentação na tela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Tema do Office</vt:lpstr>
      <vt:lpstr>Apresentação do PowerPoint</vt:lpstr>
      <vt:lpstr>Alvo da Lição</vt:lpstr>
      <vt:lpstr>III. A SUPERIORIDADE DE JESUS EM RELAÇÃO À IDENTIDADE (Jo 8.21-30)</vt:lpstr>
      <vt:lpstr>III. A SUPERIORIDADE DE JESUS EM RELAÇÃO À IDENTIDADE (Jo 8.21-30)</vt:lpstr>
      <vt:lpstr>III. A SUPERIORIDADE DE JESUS EM RELAÇÃO À IDENTIDADE (Jo 8.21-30)</vt:lpstr>
      <vt:lpstr>IV. A SUPERIORIDADE DE JESUS EM RELAÇÃO À MENSAGEM (Jo 8.31-59)</vt:lpstr>
      <vt:lpstr>IV. A SUPERIORIDADE DE JESUS EM RELAÇÃO À MENSAGEM (Jo 8.31-59)</vt:lpstr>
      <vt:lpstr>IV. A SUPERIORIDADE DE JESUS EM RELAÇÃO À MENSAGEM (Jo 8.31-59)</vt:lpstr>
      <vt:lpstr>IV. A SUPERIORIDADE DE JESUS EM RELAÇÃO À MENSAGEM (Jo 8.31-59)</vt:lpstr>
      <vt:lpstr>IV. A SUPERIORIDADE DE JESUS EM RELAÇÃO À MENSAGEM (Jo 8.31-59)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Conta da Microsoft</cp:lastModifiedBy>
  <cp:revision>76</cp:revision>
  <dcterms:created xsi:type="dcterms:W3CDTF">2019-05-27T11:22:05Z</dcterms:created>
  <dcterms:modified xsi:type="dcterms:W3CDTF">2020-05-01T22:49:57Z</dcterms:modified>
</cp:coreProperties>
</file>