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57" r:id="rId5"/>
    <p:sldId id="286" r:id="rId6"/>
    <p:sldId id="261" r:id="rId7"/>
    <p:sldId id="287" r:id="rId8"/>
    <p:sldId id="277" r:id="rId9"/>
    <p:sldId id="278" r:id="rId10"/>
    <p:sldId id="28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44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9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I. INTERPRETAÇÕES</a:t>
            </a:r>
            <a:br>
              <a:rPr lang="pt-BR" b="1" dirty="0">
                <a:solidFill>
                  <a:schemeClr val="bg1"/>
                </a:solidFill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latin typeface="+mn-lt"/>
              </a:rPr>
              <a:t>Jo 6.1-40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F0E0C7FC-91D4-4D8B-A073-CFF2E2F0B7EF}"/>
              </a:ext>
            </a:extLst>
          </p:cNvPr>
          <p:cNvSpPr txBox="1">
            <a:spLocks/>
          </p:cNvSpPr>
          <p:nvPr/>
        </p:nvSpPr>
        <p:spPr>
          <a:xfrm>
            <a:off x="0" y="2051309"/>
            <a:ext cx="9144000" cy="476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pt-BR" sz="3200" b="1" dirty="0"/>
              <a:t>d. A multidão interpreta erradamente os fatos (</a:t>
            </a:r>
            <a:r>
              <a:rPr lang="pt-BR" sz="3200" b="1" dirty="0" smtClean="0"/>
              <a:t>vs. 14-15, 22-27)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O </a:t>
            </a:r>
            <a:r>
              <a:rPr lang="pt-BR" sz="3200" dirty="0"/>
              <a:t>povo reconheceu a autoridade de Jesus, mas não entendeu </a:t>
            </a:r>
            <a:r>
              <a:rPr lang="pt-BR" sz="3200" dirty="0" smtClean="0"/>
              <a:t>sua natureza divina (v. 14).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A multidão tinha interesse na comida material (vs. 26-27).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Por isso queriam proclamá-lo rei, mas não o aceitavam como Senhor e Salvador (v. 15).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Jesus se afastou da multidão (v. 15).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894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I. INTERPRETAÇÕES</a:t>
            </a:r>
            <a:br>
              <a:rPr lang="pt-BR" b="1" dirty="0">
                <a:solidFill>
                  <a:schemeClr val="bg1"/>
                </a:solidFill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latin typeface="+mn-lt"/>
              </a:rPr>
              <a:t>Jo 6.1-40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91079"/>
            <a:ext cx="9144000" cy="33993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/>
              <a:t>2. Ensino correto sobre a identidade de Jesus (6.16-21</a:t>
            </a:r>
            <a:r>
              <a:rPr lang="pt-BR" sz="3200" b="1" dirty="0" smtClean="0"/>
              <a:t>, 28-40).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Após a multiplicação</a:t>
            </a:r>
            <a:r>
              <a:rPr lang="pt-BR" sz="3200" dirty="0"/>
              <a:t>, Jesus foi orar no monte (v</a:t>
            </a:r>
            <a:r>
              <a:rPr lang="pt-BR" sz="3200" dirty="0" smtClean="0"/>
              <a:t>. 15).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No dia seguinte, os </a:t>
            </a:r>
            <a:r>
              <a:rPr lang="pt-BR" sz="3200" dirty="0"/>
              <a:t>discípulos se dirigiram para o mar da Galileia </a:t>
            </a:r>
            <a:r>
              <a:rPr lang="pt-BR" sz="3200" dirty="0" smtClean="0"/>
              <a:t>(v. 16), </a:t>
            </a:r>
            <a:r>
              <a:rPr lang="pt-BR" sz="3200" dirty="0"/>
              <a:t>depois entraram no barco </a:t>
            </a:r>
            <a:r>
              <a:rPr lang="pt-BR" sz="3200" dirty="0" smtClean="0"/>
              <a:t>para ir até Cafarnaum </a:t>
            </a:r>
            <a:r>
              <a:rPr lang="pt-BR" sz="3200" dirty="0"/>
              <a:t>(v</a:t>
            </a:r>
            <a:r>
              <a:rPr lang="pt-BR" sz="3200" dirty="0" smtClean="0"/>
              <a:t>. 17):</a:t>
            </a:r>
            <a:endParaRPr lang="pt-BR" sz="32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08200DCA-E772-491A-9BF0-41CEF225D480}"/>
              </a:ext>
            </a:extLst>
          </p:cNvPr>
          <p:cNvSpPr txBox="1">
            <a:spLocks/>
          </p:cNvSpPr>
          <p:nvPr/>
        </p:nvSpPr>
        <p:spPr>
          <a:xfrm>
            <a:off x="466531" y="5432043"/>
            <a:ext cx="8352790" cy="557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FF"/>
              </a:buClr>
            </a:pPr>
            <a:r>
              <a:rPr lang="pt-BR" sz="3200" dirty="0" smtClean="0"/>
              <a:t>O horário era impróprio (v. 17);</a:t>
            </a:r>
            <a:endParaRPr lang="pt-BR" sz="32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8B39C20F-8D49-4A17-B9F2-E66D82B32BF6}"/>
              </a:ext>
            </a:extLst>
          </p:cNvPr>
          <p:cNvSpPr txBox="1">
            <a:spLocks/>
          </p:cNvSpPr>
          <p:nvPr/>
        </p:nvSpPr>
        <p:spPr>
          <a:xfrm>
            <a:off x="459746" y="6066586"/>
            <a:ext cx="8525227" cy="557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FF"/>
              </a:buClr>
            </a:pPr>
            <a:r>
              <a:rPr lang="pt-BR" sz="3200" dirty="0" smtClean="0"/>
              <a:t>Durante a viagem, os riscos aumentaram (v. 18).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2842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I. INTERPRETAÇÕES</a:t>
            </a:r>
            <a:br>
              <a:rPr lang="pt-BR" b="1" dirty="0">
                <a:solidFill>
                  <a:schemeClr val="bg1"/>
                </a:solidFill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latin typeface="+mn-lt"/>
              </a:rPr>
              <a:t>Jo 6.1-40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55685"/>
            <a:ext cx="9144000" cy="4755660"/>
          </a:xfrm>
        </p:spPr>
        <p:txBody>
          <a:bodyPr>
            <a:noAutofit/>
          </a:bodyPr>
          <a:lstStyle/>
          <a:p>
            <a:pPr marL="514350" indent="-514350" algn="just">
              <a:buAutoNum type="alphaLcPeriod"/>
            </a:pPr>
            <a:r>
              <a:rPr lang="pt-BR" sz="3200" b="1" dirty="0" smtClean="0"/>
              <a:t>Jesus </a:t>
            </a:r>
            <a:r>
              <a:rPr lang="pt-BR" sz="3200" b="1" dirty="0"/>
              <a:t>é </a:t>
            </a:r>
            <a:r>
              <a:rPr lang="pt-BR" sz="3200" b="1" dirty="0" smtClean="0"/>
              <a:t>Senhor.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Em meio à tempestade, </a:t>
            </a:r>
            <a:r>
              <a:rPr lang="pt-BR" sz="3200" dirty="0"/>
              <a:t>os discípulos </a:t>
            </a:r>
            <a:r>
              <a:rPr lang="pt-BR" sz="3200" dirty="0" smtClean="0"/>
              <a:t>ficaram assustados com a presença de Jesus (v. 19; cf. Mc 6.45-51 e </a:t>
            </a:r>
            <a:r>
              <a:rPr lang="pt-BR" sz="3200" dirty="0" err="1" smtClean="0"/>
              <a:t>Mt</a:t>
            </a:r>
            <a:r>
              <a:rPr lang="pt-BR" sz="3200" dirty="0" smtClean="0"/>
              <a:t> 14.22-28).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Cristo se identificou, acalmou tudo e todos </a:t>
            </a:r>
            <a:r>
              <a:rPr lang="pt-BR" sz="3200" dirty="0"/>
              <a:t>(v</a:t>
            </a:r>
            <a:r>
              <a:rPr lang="pt-BR" sz="3200" dirty="0" smtClean="0"/>
              <a:t>. 20</a:t>
            </a:r>
            <a:r>
              <a:rPr lang="pt-BR" sz="3200" dirty="0"/>
              <a:t>) e acompanhou os discípulos em segurança até a margem (v</a:t>
            </a:r>
            <a:r>
              <a:rPr lang="pt-BR" sz="3200" dirty="0" smtClean="0"/>
              <a:t>. 21).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A </a:t>
            </a:r>
            <a:r>
              <a:rPr lang="pt-BR" sz="3200" dirty="0"/>
              <a:t>identidade de Cristo como Deus é reafirmada à medida que Ele prova </a:t>
            </a:r>
            <a:r>
              <a:rPr lang="pt-BR" sz="3200" dirty="0" smtClean="0"/>
              <a:t>sua autoridade sobre </a:t>
            </a:r>
            <a:r>
              <a:rPr lang="pt-BR" sz="3200" dirty="0"/>
              <a:t>a natureza (</a:t>
            </a:r>
            <a:r>
              <a:rPr lang="pt-BR" sz="3200" dirty="0" err="1"/>
              <a:t>Hb</a:t>
            </a:r>
            <a:r>
              <a:rPr lang="pt-BR" sz="3200" dirty="0"/>
              <a:t> 1.1-2).</a:t>
            </a:r>
          </a:p>
        </p:txBody>
      </p:sp>
    </p:spTree>
    <p:extLst>
      <p:ext uri="{BB962C8B-B14F-4D97-AF65-F5344CB8AC3E}">
        <p14:creationId xmlns:p14="http://schemas.microsoft.com/office/powerpoint/2010/main" val="249770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I. INTERPRETAÇÕES</a:t>
            </a:r>
            <a:br>
              <a:rPr lang="pt-BR" b="1" dirty="0">
                <a:solidFill>
                  <a:schemeClr val="bg1"/>
                </a:solidFill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latin typeface="+mn-lt"/>
              </a:rPr>
              <a:t>Jo 6.1-40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10945"/>
            <a:ext cx="9144000" cy="50470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/>
              <a:t>b. Jesus é o </a:t>
            </a:r>
            <a:r>
              <a:rPr lang="pt-BR" sz="3200" b="1" dirty="0" smtClean="0"/>
              <a:t>Salvador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O povo não se interessou por quem Cristo era (vs. 30-31).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Jesus disse que poderia lhes dar vida eterna (</a:t>
            </a:r>
            <a:r>
              <a:rPr lang="pt-BR" sz="3200" dirty="0"/>
              <a:t>v</a:t>
            </a:r>
            <a:r>
              <a:rPr lang="pt-BR" sz="3200" dirty="0" smtClean="0"/>
              <a:t>. 35).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Jesus confronta a condição do povo (v. 36).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Jesus afirma a </a:t>
            </a:r>
            <a:r>
              <a:rPr lang="pt-BR" sz="3200" dirty="0"/>
              <a:t>doutrina da eleição </a:t>
            </a:r>
            <a:r>
              <a:rPr lang="pt-BR" sz="3200" dirty="0" smtClean="0"/>
              <a:t>e da perseverança dos salvos de acordo com a soberania do Pai (v. 37-40, cf. vs. 44, 65).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Jesus não </a:t>
            </a:r>
            <a:r>
              <a:rPr lang="pt-BR" sz="3200" dirty="0"/>
              <a:t>perderá nenhum dos que creram em Seu </a:t>
            </a:r>
            <a:r>
              <a:rPr lang="pt-BR" sz="3200" dirty="0" smtClean="0"/>
              <a:t>nome e, pela vontade do Pai, foram à sua presença.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7119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IDENTIDADE DE CRISTO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JO 6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4877599"/>
            <a:ext cx="914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VERSÍCULO-CHAVE</a:t>
            </a:r>
          </a:p>
          <a:p>
            <a:pPr algn="ctr"/>
            <a:r>
              <a:rPr lang="pt-BR" sz="3200" i="1" dirty="0"/>
              <a:t>““Jesus respondeu-lhes: Eu sou o pão da vida. Quem vem a mim jamais </a:t>
            </a:r>
            <a:r>
              <a:rPr lang="pt-BR" sz="3200" i="1" dirty="0" smtClean="0"/>
              <a:t>terá fome</a:t>
            </a:r>
            <a:r>
              <a:rPr lang="pt-BR" sz="3200" i="1" dirty="0"/>
              <a:t>, e quem crê em mim jamais terá sede.” </a:t>
            </a:r>
            <a:r>
              <a:rPr lang="pt-BR" sz="3200" i="1" dirty="0" smtClean="0"/>
              <a:t>(</a:t>
            </a:r>
            <a:r>
              <a:rPr lang="pt-BR" sz="3200" dirty="0" err="1" smtClean="0"/>
              <a:t>Jo</a:t>
            </a:r>
            <a:r>
              <a:rPr lang="pt-BR" sz="3200" dirty="0" smtClean="0"/>
              <a:t> 6.35)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13254" y="4857496"/>
            <a:ext cx="914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Ao estudar esta lição, você vai ser capaz de descrever aspectos </a:t>
            </a:r>
            <a:r>
              <a:rPr lang="pt-BR" sz="3200" dirty="0" smtClean="0"/>
              <a:t>da </a:t>
            </a:r>
            <a:r>
              <a:rPr lang="pt-BR" sz="3200" b="1" u="sng" dirty="0" smtClean="0">
                <a:uFill>
                  <a:solidFill>
                    <a:srgbClr val="FF0000"/>
                  </a:solidFill>
                </a:uFill>
              </a:rPr>
              <a:t>identidade </a:t>
            </a:r>
            <a:r>
              <a:rPr lang="pt-BR" sz="3200" b="1" u="sng" dirty="0">
                <a:uFill>
                  <a:solidFill>
                    <a:srgbClr val="FF0000"/>
                  </a:solidFill>
                </a:uFill>
              </a:rPr>
              <a:t>de Jesus como Senhor </a:t>
            </a:r>
            <a:r>
              <a:rPr lang="pt-BR" sz="3200" b="1" u="sng" dirty="0" smtClean="0">
                <a:uFill>
                  <a:solidFill>
                    <a:srgbClr val="FF0000"/>
                  </a:solidFill>
                </a:uFill>
              </a:rPr>
              <a:t>e Salvador</a:t>
            </a:r>
            <a:r>
              <a:rPr lang="pt-BR" sz="3200" dirty="0"/>
              <a:t>, e submeter-se às </a:t>
            </a:r>
            <a:r>
              <a:rPr lang="pt-BR" sz="3200" dirty="0" smtClean="0"/>
              <a:t>palavras de </a:t>
            </a:r>
            <a:r>
              <a:rPr lang="pt-BR" sz="3200" dirty="0"/>
              <a:t>Jesus em tudo o que fizer.</a:t>
            </a: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OBJETIVOS DA LIÇÃO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225"/>
            <a:ext cx="9144000" cy="480445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rgbClr val="FF0000"/>
                </a:solidFill>
              </a:rPr>
              <a:t>SABER</a:t>
            </a:r>
            <a:r>
              <a:rPr lang="pt-BR" sz="3200" b="1" dirty="0"/>
              <a:t>:</a:t>
            </a:r>
          </a:p>
          <a:p>
            <a:pPr marL="0" indent="0" algn="ctr">
              <a:buNone/>
            </a:pPr>
            <a:r>
              <a:rPr lang="pt-BR" sz="3200" dirty="0"/>
              <a:t>Reconhecer a </a:t>
            </a:r>
            <a:r>
              <a:rPr lang="pt-BR" sz="3200" b="1" u="sng" dirty="0">
                <a:uFill>
                  <a:solidFill>
                    <a:srgbClr val="FF0000"/>
                  </a:solidFill>
                </a:uFill>
              </a:rPr>
              <a:t>autoridade de Deus</a:t>
            </a:r>
            <a:r>
              <a:rPr lang="pt-BR" sz="3200" dirty="0"/>
              <a:t> </a:t>
            </a:r>
            <a:r>
              <a:rPr lang="pt-BR" sz="3200" dirty="0" smtClean="0"/>
              <a:t>na salvação</a:t>
            </a:r>
            <a:r>
              <a:rPr lang="pt-BR" sz="3200" dirty="0"/>
              <a:t>.</a:t>
            </a: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b="1" dirty="0">
                <a:solidFill>
                  <a:srgbClr val="FF0000"/>
                </a:solidFill>
              </a:rPr>
              <a:t>SENTIR</a:t>
            </a:r>
            <a:r>
              <a:rPr lang="pt-BR" sz="3200" b="1" dirty="0"/>
              <a:t>:</a:t>
            </a:r>
          </a:p>
          <a:p>
            <a:pPr marL="0" indent="0" algn="ctr">
              <a:buNone/>
            </a:pPr>
            <a:r>
              <a:rPr lang="pt-BR" sz="3200" dirty="0"/>
              <a:t>Manter-se consciente de </a:t>
            </a:r>
            <a:r>
              <a:rPr lang="pt-BR" sz="3200" b="1" u="sng" dirty="0">
                <a:uFill>
                  <a:solidFill>
                    <a:srgbClr val="FF0000"/>
                  </a:solidFill>
                </a:uFill>
              </a:rPr>
              <a:t>sua posição em Cristo</a:t>
            </a:r>
            <a:r>
              <a:rPr lang="pt-BR" sz="3200" dirty="0"/>
              <a:t>.</a:t>
            </a:r>
          </a:p>
          <a:p>
            <a:pPr marL="0" indent="0" algn="ctr">
              <a:buNone/>
            </a:pPr>
            <a:endParaRPr lang="pt-BR" sz="3200" b="1" dirty="0"/>
          </a:p>
          <a:p>
            <a:pPr marL="0" indent="0" algn="ctr">
              <a:buNone/>
            </a:pPr>
            <a:r>
              <a:rPr lang="pt-BR" sz="3200" b="1" dirty="0">
                <a:solidFill>
                  <a:srgbClr val="FF0000"/>
                </a:solidFill>
              </a:rPr>
              <a:t>AGIR</a:t>
            </a:r>
            <a:r>
              <a:rPr lang="pt-BR" sz="3200" b="1" dirty="0"/>
              <a:t>:</a:t>
            </a:r>
          </a:p>
          <a:p>
            <a:pPr marL="0" indent="0" algn="ctr">
              <a:buNone/>
            </a:pPr>
            <a:r>
              <a:rPr lang="pt-BR" sz="3200" b="1" u="sng" dirty="0">
                <a:uFill>
                  <a:solidFill>
                    <a:srgbClr val="FF0000"/>
                  </a:solidFill>
                </a:uFill>
              </a:rPr>
              <a:t>Submeter-se</a:t>
            </a:r>
            <a:r>
              <a:rPr lang="pt-BR" sz="3200" dirty="0"/>
              <a:t> às palavras de Jesus em tudo o que fizer.</a:t>
            </a:r>
          </a:p>
        </p:txBody>
      </p:sp>
    </p:spTree>
    <p:extLst>
      <p:ext uri="{BB962C8B-B14F-4D97-AF65-F5344CB8AC3E}">
        <p14:creationId xmlns:p14="http://schemas.microsoft.com/office/powerpoint/2010/main" val="33083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+mn-lt"/>
              </a:rPr>
              <a:t>INTRODUÇÃO</a:t>
            </a:r>
            <a:endParaRPr lang="pt-B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225"/>
            <a:ext cx="9144000" cy="4804454"/>
          </a:xfrm>
        </p:spPr>
        <p:txBody>
          <a:bodyPr anchor="ctr">
            <a:noAutofit/>
          </a:bodyPr>
          <a:lstStyle/>
          <a:p>
            <a:pPr algn="just"/>
            <a:r>
              <a:rPr lang="pt-BR" sz="3200" dirty="0"/>
              <a:t>O capítulo 6 é uma </a:t>
            </a:r>
            <a:r>
              <a:rPr lang="pt-BR" sz="3200" dirty="0">
                <a:uFill>
                  <a:solidFill>
                    <a:srgbClr val="FF0000"/>
                  </a:solidFill>
                </a:uFill>
              </a:rPr>
              <a:t>descrição clara e precisa</a:t>
            </a:r>
            <a:r>
              <a:rPr lang="pt-BR" sz="3200" dirty="0"/>
              <a:t> sobre a </a:t>
            </a:r>
            <a:r>
              <a:rPr lang="pt-BR" sz="3200" b="1" u="sng" dirty="0">
                <a:uFill>
                  <a:solidFill>
                    <a:srgbClr val="FF0000"/>
                  </a:solidFill>
                </a:uFill>
              </a:rPr>
              <a:t>identidade de Cristo</a:t>
            </a:r>
            <a:r>
              <a:rPr lang="pt-BR" sz="3200" dirty="0"/>
              <a:t>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Compreender o que a Bíblia revela a respeito dele é fundamental, pois isso </a:t>
            </a:r>
            <a:r>
              <a:rPr lang="pt-BR" sz="3200" b="1" u="sng" dirty="0">
                <a:uFill>
                  <a:solidFill>
                    <a:srgbClr val="FF0000"/>
                  </a:solidFill>
                </a:uFill>
              </a:rPr>
              <a:t>influenciará nosso relacionamento</a:t>
            </a:r>
            <a:r>
              <a:rPr lang="pt-BR" sz="3200" dirty="0"/>
              <a:t> com Deus Pai.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Se não soubermos a respeito de quem servimos, não saberemos como </a:t>
            </a:r>
            <a:r>
              <a:rPr lang="pt-BR" sz="3200" b="1" u="sng" dirty="0">
                <a:uFill>
                  <a:solidFill>
                    <a:srgbClr val="FF0000"/>
                  </a:solidFill>
                </a:uFill>
              </a:rPr>
              <a:t>servi-lo adequadamente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0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I. INTERPRETAÇÕES</a:t>
            </a:r>
            <a:br>
              <a:rPr lang="pt-BR" b="1" dirty="0">
                <a:solidFill>
                  <a:schemeClr val="bg1"/>
                </a:solidFill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latin typeface="+mn-lt"/>
              </a:rPr>
              <a:t>Jo 6.1-40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91952"/>
            <a:ext cx="9144000" cy="3189175"/>
          </a:xfrm>
        </p:spPr>
        <p:txBody>
          <a:bodyPr>
            <a:noAutofit/>
          </a:bodyPr>
          <a:lstStyle/>
          <a:p>
            <a:pPr marL="447675" indent="-447675" algn="just">
              <a:spcAft>
                <a:spcPts val="600"/>
              </a:spcAft>
              <a:buNone/>
            </a:pPr>
            <a:r>
              <a:rPr lang="pt-BR" sz="3200" b="1" dirty="0"/>
              <a:t>1. Equívoco sobre a identidade de Jesus (6.1-15</a:t>
            </a:r>
            <a:r>
              <a:rPr lang="pt-BR" sz="3200" b="1" dirty="0" smtClean="0"/>
              <a:t>, 22-27</a:t>
            </a:r>
            <a:r>
              <a:rPr lang="pt-BR" sz="3200" b="1" dirty="0"/>
              <a:t>)</a:t>
            </a:r>
          </a:p>
          <a:p>
            <a:pPr marL="447675" indent="-447675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/>
              <a:t>U</a:t>
            </a:r>
            <a:r>
              <a:rPr lang="pt-BR" sz="3200" dirty="0" smtClean="0"/>
              <a:t>ma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multidão seguia Jesus</a:t>
            </a:r>
            <a:r>
              <a:rPr lang="pt-BR" sz="3200" dirty="0"/>
              <a:t>, mas não por quem Ele era, e sim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pelo que Ele fazia</a:t>
            </a:r>
            <a:r>
              <a:rPr lang="pt-BR" sz="3200" dirty="0"/>
              <a:t> (v</a:t>
            </a:r>
            <a:r>
              <a:rPr lang="pt-BR" sz="3200" dirty="0" smtClean="0"/>
              <a:t>. 2).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Jesus aproveita a ocasião para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ensinar seus discípulos</a:t>
            </a:r>
            <a:r>
              <a:rPr lang="pt-BR" sz="3200" dirty="0" smtClean="0"/>
              <a:t> </a:t>
            </a:r>
            <a:r>
              <a:rPr lang="pt-BR" sz="3200" dirty="0"/>
              <a:t>(v</a:t>
            </a:r>
            <a:r>
              <a:rPr lang="pt-BR" sz="3200" dirty="0" smtClean="0"/>
              <a:t>. 3</a:t>
            </a:r>
            <a:r>
              <a:rPr lang="pt-BR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446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I. INTERPRETAÇÕES</a:t>
            </a:r>
            <a:br>
              <a:rPr lang="pt-BR" b="1" dirty="0">
                <a:solidFill>
                  <a:schemeClr val="bg1"/>
                </a:solidFill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latin typeface="+mn-lt"/>
              </a:rPr>
              <a:t>Jo 6.1-40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0AEC85B-B10C-44AE-905E-BDE466949328}"/>
              </a:ext>
            </a:extLst>
          </p:cNvPr>
          <p:cNvSpPr txBox="1"/>
          <p:nvPr/>
        </p:nvSpPr>
        <p:spPr>
          <a:xfrm>
            <a:off x="0" y="2097828"/>
            <a:ext cx="91439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  <a:buAutoNum type="alphaLcPeriod"/>
            </a:pPr>
            <a:r>
              <a:rPr lang="pt-BR" sz="3200" b="1" dirty="0" smtClean="0"/>
              <a:t>Jesus </a:t>
            </a:r>
            <a:r>
              <a:rPr lang="pt-BR" sz="3200" b="1" dirty="0"/>
              <a:t>prova </a:t>
            </a:r>
            <a:r>
              <a:rPr lang="pt-BR" sz="3200" b="1" dirty="0" smtClean="0"/>
              <a:t>seu </a:t>
            </a:r>
            <a:r>
              <a:rPr lang="pt-BR" sz="3200" b="1" dirty="0"/>
              <a:t>discípulo (</a:t>
            </a:r>
            <a:r>
              <a:rPr lang="pt-BR" sz="3200" b="1" dirty="0" smtClean="0"/>
              <a:t>vs. 5-7)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Diante da multidão faminta e cansada (v. 5; cf. Mc 6.30-44),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Filipe é testado</a:t>
            </a:r>
            <a:r>
              <a:rPr lang="pt-BR" sz="3200" dirty="0" smtClean="0"/>
              <a:t> </a:t>
            </a:r>
            <a:r>
              <a:rPr lang="pt-BR" sz="3200" dirty="0"/>
              <a:t>(v</a:t>
            </a:r>
            <a:r>
              <a:rPr lang="pt-BR" sz="3200" dirty="0" smtClean="0"/>
              <a:t>. 6).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Filipe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ressaltou a impossibilidade</a:t>
            </a:r>
            <a:r>
              <a:rPr lang="pt-BR" sz="3200" dirty="0" smtClean="0"/>
              <a:t> </a:t>
            </a:r>
            <a:r>
              <a:rPr lang="pt-BR" sz="3200" dirty="0"/>
              <a:t>de alimentar tanta gente (v</a:t>
            </a:r>
            <a:r>
              <a:rPr lang="pt-BR" sz="3200" dirty="0" smtClean="0"/>
              <a:t>. 7).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Mas não observou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o poder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e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a autoridade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de Cristo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340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I. INTERPRETAÇÕES</a:t>
            </a:r>
            <a:br>
              <a:rPr lang="pt-BR" b="1" dirty="0">
                <a:solidFill>
                  <a:schemeClr val="bg1"/>
                </a:solidFill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latin typeface="+mn-lt"/>
              </a:rPr>
              <a:t>Jo 6.1-40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85732"/>
            <a:ext cx="9143999" cy="407247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sz="3200" b="1" dirty="0"/>
              <a:t>b. Jesus </a:t>
            </a:r>
            <a:r>
              <a:rPr lang="pt-BR" sz="3200" b="1" dirty="0" smtClean="0"/>
              <a:t>demonstra </a:t>
            </a:r>
            <a:r>
              <a:rPr lang="pt-BR" sz="3200" b="1" dirty="0"/>
              <a:t>s</a:t>
            </a:r>
            <a:r>
              <a:rPr lang="pt-BR" sz="3200" b="1" dirty="0" smtClean="0"/>
              <a:t>eu </a:t>
            </a:r>
            <a:r>
              <a:rPr lang="pt-BR" sz="3200" b="1" dirty="0"/>
              <a:t>poder (</a:t>
            </a:r>
            <a:r>
              <a:rPr lang="pt-BR" sz="3200" b="1" dirty="0" smtClean="0"/>
              <a:t>vs. 8-12)</a:t>
            </a:r>
          </a:p>
          <a:p>
            <a:pPr marL="447675" indent="-447675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André também focou na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aparente impossibilidade</a:t>
            </a:r>
            <a:r>
              <a:rPr lang="pt-BR" sz="3200" dirty="0" smtClean="0"/>
              <a:t>. (vs. 8-9).</a:t>
            </a:r>
          </a:p>
          <a:p>
            <a:pPr marL="447675" indent="-447675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Com calma e organização,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Jesus assume a direção</a:t>
            </a:r>
            <a:r>
              <a:rPr lang="pt-BR" sz="3200" dirty="0" smtClean="0"/>
              <a:t> </a:t>
            </a:r>
            <a:r>
              <a:rPr lang="pt-BR" sz="3200" dirty="0"/>
              <a:t>(v</a:t>
            </a:r>
            <a:r>
              <a:rPr lang="pt-BR" sz="3200" dirty="0" smtClean="0"/>
              <a:t>. 10).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É nesse momento em que </a:t>
            </a:r>
            <a:r>
              <a:rPr lang="pt-BR" sz="3200" dirty="0" smtClean="0">
                <a:uFill>
                  <a:solidFill>
                    <a:srgbClr val="FF0000"/>
                  </a:solidFill>
                </a:uFill>
              </a:rPr>
              <a:t>o milagre acontece</a:t>
            </a:r>
            <a:r>
              <a:rPr lang="pt-BR" sz="3200" dirty="0" smtClean="0"/>
              <a:t>: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o que era </a:t>
            </a:r>
            <a:r>
              <a:rPr lang="pt-BR" sz="3200" u="sng" dirty="0">
                <a:uFill>
                  <a:solidFill>
                    <a:srgbClr val="FF0000"/>
                  </a:solidFill>
                </a:uFill>
              </a:rPr>
              <a:t>pouco </a:t>
            </a:r>
            <a:r>
              <a:rPr lang="pt-BR" sz="3200" u="sng" dirty="0" smtClean="0">
                <a:uFill>
                  <a:solidFill>
                    <a:srgbClr val="FF0000"/>
                  </a:solidFill>
                </a:uFill>
              </a:rPr>
              <a:t>foi multiplicado e sobrou</a:t>
            </a:r>
            <a:r>
              <a:rPr lang="pt-BR" sz="3200" dirty="0" smtClean="0"/>
              <a:t> </a:t>
            </a:r>
            <a:r>
              <a:rPr lang="pt-BR" sz="3200" dirty="0"/>
              <a:t>(</a:t>
            </a:r>
            <a:r>
              <a:rPr lang="pt-BR" sz="3200" dirty="0" smtClean="0"/>
              <a:t>vs. 11-12). </a:t>
            </a:r>
          </a:p>
        </p:txBody>
      </p:sp>
    </p:spTree>
    <p:extLst>
      <p:ext uri="{BB962C8B-B14F-4D97-AF65-F5344CB8AC3E}">
        <p14:creationId xmlns:p14="http://schemas.microsoft.com/office/powerpoint/2010/main" val="219912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I. INTERPRETAÇÕES</a:t>
            </a:r>
            <a:br>
              <a:rPr lang="pt-BR" b="1" dirty="0">
                <a:solidFill>
                  <a:schemeClr val="bg1"/>
                </a:solidFill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latin typeface="+mn-lt"/>
              </a:rPr>
              <a:t>Jo 6.1-40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92836"/>
            <a:ext cx="9144000" cy="470654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sz="3200" b="1" dirty="0"/>
              <a:t>c. Jesus ensina sobre mordomia </a:t>
            </a:r>
            <a:r>
              <a:rPr lang="pt-BR" sz="3200" b="1" dirty="0" smtClean="0"/>
              <a:t>cristã (vs. 11-13)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Gratidão a Deus: “tendo dado graças” (v. 11).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Solidariedade com o próximo: “distribuiu-os entre eles” (v. 11). 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Aplicação cuidadosa e racional dos recursos: “Recolhei os pedaços que sobraram, para que nada se perca” (v. 12).</a:t>
            </a:r>
          </a:p>
          <a:p>
            <a:pPr marL="447675" indent="-447675" algn="just"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pt-BR" sz="3200" dirty="0" smtClean="0"/>
              <a:t>O Senhor é poderoso para fazer infinitamente mais do que pedimos ou pensamos (v. 13; cf. </a:t>
            </a:r>
            <a:r>
              <a:rPr lang="pt-BR" sz="3200" dirty="0" err="1" smtClean="0"/>
              <a:t>Mt</a:t>
            </a:r>
            <a:r>
              <a:rPr lang="pt-BR" sz="3200" dirty="0" smtClean="0"/>
              <a:t> 6.33).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924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770</Words>
  <Application>Microsoft Office PowerPoint</Application>
  <PresentationFormat>Apresentação na tela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IDENTIDADE DE CRISTO JO 6</vt:lpstr>
      <vt:lpstr>Alvo da Lição</vt:lpstr>
      <vt:lpstr>OBJETIVOS DA LIÇÃO</vt:lpstr>
      <vt:lpstr>INTRODUÇÃO</vt:lpstr>
      <vt:lpstr>I. INTERPRETAÇÕES Jo 6.1-40</vt:lpstr>
      <vt:lpstr>I. INTERPRETAÇÕES Jo 6.1-40</vt:lpstr>
      <vt:lpstr>I. INTERPRETAÇÕES Jo 6.1-40</vt:lpstr>
      <vt:lpstr>I. INTERPRETAÇÕES Jo 6.1-40</vt:lpstr>
      <vt:lpstr>I. INTERPRETAÇÕES Jo 6.1-40</vt:lpstr>
      <vt:lpstr>I. INTERPRETAÇÕES Jo 6.1-40</vt:lpstr>
      <vt:lpstr>I. INTERPRETAÇÕES Jo 6.1-40</vt:lpstr>
      <vt:lpstr>I. INTERPRETAÇÕES Jo 6.1-40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Usuário do Windows</cp:lastModifiedBy>
  <cp:revision>74</cp:revision>
  <dcterms:created xsi:type="dcterms:W3CDTF">2019-05-27T11:22:05Z</dcterms:created>
  <dcterms:modified xsi:type="dcterms:W3CDTF">2020-02-26T19:07:15Z</dcterms:modified>
</cp:coreProperties>
</file>