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5" r:id="rId4"/>
    <p:sldId id="293" r:id="rId5"/>
    <p:sldId id="294" r:id="rId6"/>
    <p:sldId id="295" r:id="rId7"/>
    <p:sldId id="300" r:id="rId8"/>
    <p:sldId id="276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20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24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73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51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24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07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78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5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04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51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7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4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8608" y="3920647"/>
            <a:ext cx="6901842" cy="1027134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VER PARA CRER OU CRER PARA VER</a:t>
            </a:r>
            <a:br>
              <a:rPr lang="pt-BR" sz="3600" b="1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JO 9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5115343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VERSÍCULO-CHAVE</a:t>
            </a:r>
          </a:p>
          <a:p>
            <a:pPr algn="ctr"/>
            <a:r>
              <a:rPr lang="pt-BR" sz="3200" i="1" dirty="0"/>
              <a:t>“Jesus continuou: Eu vim a este mundo para juízo, a fim de que os que não veem vejam, e os que veem se tornem cegos.” (</a:t>
            </a:r>
            <a:r>
              <a:rPr lang="pt-BR" sz="3200" i="1" dirty="0" err="1"/>
              <a:t>Jo</a:t>
            </a:r>
            <a:r>
              <a:rPr lang="pt-BR" sz="3200" i="1" dirty="0"/>
              <a:t> 9.39)</a:t>
            </a:r>
          </a:p>
        </p:txBody>
      </p:sp>
    </p:spTree>
    <p:extLst>
      <p:ext uri="{BB962C8B-B14F-4D97-AF65-F5344CB8AC3E}">
        <p14:creationId xmlns:p14="http://schemas.microsoft.com/office/powerpoint/2010/main" val="319278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8608" y="3920647"/>
            <a:ext cx="6901842" cy="102713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Alvo da Lição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5380388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Ao estudar esta lição, você vai cientificar-se da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autoridade de Jesus</a:t>
            </a:r>
            <a:r>
              <a:rPr lang="pt-BR" sz="3200" dirty="0"/>
              <a:t> tanto nas questões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físicas</a:t>
            </a:r>
            <a:r>
              <a:rPr lang="pt-BR" sz="3200" dirty="0"/>
              <a:t> quanto nas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espirituais</a:t>
            </a:r>
            <a:r>
              <a:rPr lang="pt-B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31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6823" y="365127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II. O IMPACTO DA CURA DO CEGO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 err="1">
                <a:solidFill>
                  <a:schemeClr val="bg1"/>
                </a:solidFill>
              </a:rPr>
              <a:t>Jo</a:t>
            </a:r>
            <a:r>
              <a:rPr lang="pt-BR" b="1" dirty="0">
                <a:solidFill>
                  <a:schemeClr val="bg1"/>
                </a:solidFill>
              </a:rPr>
              <a:t> 9.13-34)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ACBB6E-8171-4E4D-9C9E-50D974250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68952"/>
            <a:ext cx="12192000" cy="32151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>
                <a:cs typeface="Arial" panose="020B0604020202020204" pitchFamily="34" charset="0"/>
              </a:rPr>
              <a:t>2. O cego e os fariseus (9.13-17)</a:t>
            </a:r>
          </a:p>
          <a:p>
            <a:pPr marL="719138" indent="-354013" algn="just">
              <a:buClr>
                <a:srgbClr val="0000FF"/>
              </a:buClr>
            </a:pPr>
            <a:r>
              <a:rPr lang="pt-BR" sz="3200" dirty="0">
                <a:cs typeface="Arial" panose="020B0604020202020204" pitchFamily="34" charset="0"/>
              </a:rPr>
              <a:t>A verdade revelada: </a:t>
            </a:r>
            <a:r>
              <a:rPr lang="pt-BR" sz="3200" b="1" u="sng" dirty="0">
                <a:solidFill>
                  <a:srgbClr val="FF0000"/>
                </a:solidFill>
                <a:cs typeface="Arial" panose="020B0604020202020204" pitchFamily="34" charset="0"/>
              </a:rPr>
              <a:t>cegos espirituais</a:t>
            </a:r>
            <a:r>
              <a:rPr lang="pt-BR" sz="3200" dirty="0">
                <a:cs typeface="Arial" panose="020B0604020202020204" pitchFamily="34" charset="0"/>
              </a:rPr>
              <a:t> são incapazes de enxergar Deus agindo.</a:t>
            </a:r>
          </a:p>
          <a:p>
            <a:pPr marL="719138" indent="-354013" algn="just">
              <a:buClr>
                <a:srgbClr val="0000FF"/>
              </a:buClr>
            </a:pPr>
            <a:r>
              <a:rPr lang="pt-BR" sz="3200" dirty="0">
                <a:cs typeface="Arial" panose="020B0604020202020204" pitchFamily="34" charset="0"/>
              </a:rPr>
              <a:t>Os religiosos se indignaram com a cura no </a:t>
            </a:r>
            <a:r>
              <a:rPr lang="pt-BR" sz="3200" b="1" u="sng" dirty="0">
                <a:solidFill>
                  <a:srgbClr val="FF0000"/>
                </a:solidFill>
                <a:cs typeface="Arial" panose="020B0604020202020204" pitchFamily="34" charset="0"/>
              </a:rPr>
              <a:t>sábado</a:t>
            </a:r>
            <a:r>
              <a:rPr lang="pt-BR" sz="3200" dirty="0">
                <a:cs typeface="Arial" panose="020B0604020202020204" pitchFamily="34" charset="0"/>
              </a:rPr>
              <a:t> (v. 14; cf. Cl 2.16).</a:t>
            </a:r>
          </a:p>
          <a:p>
            <a:pPr marL="719138" indent="-354013" algn="just">
              <a:buClr>
                <a:srgbClr val="0000FF"/>
              </a:buClr>
            </a:pPr>
            <a:r>
              <a:rPr lang="pt-BR" sz="3200" dirty="0">
                <a:cs typeface="Arial" panose="020B0604020202020204" pitchFamily="34" charset="0"/>
              </a:rPr>
              <a:t>Jesus já havia curado um paralítico no sábado, o que também gerou conflito (</a:t>
            </a:r>
            <a:r>
              <a:rPr lang="pt-BR" sz="3200" dirty="0" err="1">
                <a:cs typeface="Arial" panose="020B0604020202020204" pitchFamily="34" charset="0"/>
              </a:rPr>
              <a:t>Jo</a:t>
            </a:r>
            <a:r>
              <a:rPr lang="pt-BR" sz="3200" dirty="0">
                <a:cs typeface="Arial" panose="020B0604020202020204" pitchFamily="34" charset="0"/>
              </a:rPr>
              <a:t> 5.1-18).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D830DE-B0C5-4D85-8CA1-EF6BE5344723}"/>
              </a:ext>
            </a:extLst>
          </p:cNvPr>
          <p:cNvSpPr txBox="1"/>
          <p:nvPr/>
        </p:nvSpPr>
        <p:spPr>
          <a:xfrm>
            <a:off x="1524000" y="5272112"/>
            <a:ext cx="91440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>
                <a:cs typeface="Arial" panose="020B0604020202020204" pitchFamily="34" charset="0"/>
              </a:rPr>
              <a:t>A religiosidade nos atrapalha de enxergar os fatos de modo correto e até prejudica nossa compreensão sobre a divindade e a autoridade de Cristo.</a:t>
            </a:r>
          </a:p>
        </p:txBody>
      </p:sp>
    </p:spTree>
    <p:extLst>
      <p:ext uri="{BB962C8B-B14F-4D97-AF65-F5344CB8AC3E}">
        <p14:creationId xmlns:p14="http://schemas.microsoft.com/office/powerpoint/2010/main" val="22828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II. O IMPACTO DA CURA DO CEGO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 err="1">
                <a:solidFill>
                  <a:schemeClr val="bg1"/>
                </a:solidFill>
              </a:rPr>
              <a:t>Jo</a:t>
            </a:r>
            <a:r>
              <a:rPr lang="pt-BR" b="1" dirty="0">
                <a:solidFill>
                  <a:schemeClr val="bg1"/>
                </a:solidFill>
              </a:rPr>
              <a:t> 9.13-34)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ACBB6E-8171-4E4D-9C9E-50D974250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7568"/>
            <a:ext cx="12192000" cy="498043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pt-BR" sz="3200" b="1" dirty="0">
                <a:cs typeface="Arial" panose="020B0604020202020204" pitchFamily="34" charset="0"/>
              </a:rPr>
              <a:t>3. Os fariseus e os pais do cego (9.18-23)</a:t>
            </a:r>
          </a:p>
          <a:p>
            <a:pPr marL="719138" indent="-354013" algn="just">
              <a:buClr>
                <a:srgbClr val="0000FF"/>
              </a:buClr>
            </a:pPr>
            <a:r>
              <a:rPr lang="pt-BR" sz="3200" dirty="0">
                <a:cs typeface="Arial" panose="020B0604020202020204" pitchFamily="34" charset="0"/>
              </a:rPr>
              <a:t>Os fariseus não acreditaram na história do </a:t>
            </a:r>
            <a:r>
              <a:rPr lang="pt-BR" sz="3200" dirty="0" err="1">
                <a:cs typeface="Arial" panose="020B0604020202020204" pitchFamily="34" charset="0"/>
              </a:rPr>
              <a:t>ex-cego</a:t>
            </a:r>
            <a:r>
              <a:rPr lang="pt-BR" sz="3200" dirty="0">
                <a:cs typeface="Arial" panose="020B0604020202020204" pitchFamily="34" charset="0"/>
              </a:rPr>
              <a:t>, mandaram buscar os pais dele e os interrogaram (vs. 18-19).</a:t>
            </a:r>
          </a:p>
          <a:p>
            <a:pPr marL="719138" indent="-354013" algn="just">
              <a:buClr>
                <a:srgbClr val="0000FF"/>
              </a:buClr>
            </a:pPr>
            <a:r>
              <a:rPr lang="pt-BR" sz="3200" dirty="0">
                <a:cs typeface="Arial" panose="020B0604020202020204" pitchFamily="34" charset="0"/>
              </a:rPr>
              <a:t>Os pais responderam à primeira pergunta, mas se esquivaram da segunda (vs. 20-21). </a:t>
            </a:r>
          </a:p>
          <a:p>
            <a:pPr marL="719138" indent="-354013" algn="just">
              <a:buClr>
                <a:srgbClr val="0000FF"/>
              </a:buClr>
            </a:pPr>
            <a:r>
              <a:rPr lang="pt-BR" sz="3200" dirty="0">
                <a:cs typeface="Arial" panose="020B0604020202020204" pitchFamily="34" charset="0"/>
              </a:rPr>
              <a:t>Fizeram isso porque tiveram medo de testemunhar em favor de Jesus (vs. 22-23).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D830DE-B0C5-4D85-8CA1-EF6BE5344723}"/>
              </a:ext>
            </a:extLst>
          </p:cNvPr>
          <p:cNvSpPr txBox="1"/>
          <p:nvPr/>
        </p:nvSpPr>
        <p:spPr>
          <a:xfrm>
            <a:off x="1158240" y="5771984"/>
            <a:ext cx="1004620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>
                <a:cs typeface="Arial" panose="020B0604020202020204" pitchFamily="34" charset="0"/>
              </a:rPr>
              <a:t>Você tem vergonha do Evangelho ou de dizer que é cristão? Tem medo de testemunhar sobre Cristo? (cf. At 4.18-20)</a:t>
            </a:r>
          </a:p>
        </p:txBody>
      </p:sp>
    </p:spTree>
    <p:extLst>
      <p:ext uri="{BB962C8B-B14F-4D97-AF65-F5344CB8AC3E}">
        <p14:creationId xmlns:p14="http://schemas.microsoft.com/office/powerpoint/2010/main" val="102778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II. O IMPACTO DA CURA DO CEGO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 err="1">
                <a:solidFill>
                  <a:schemeClr val="bg1"/>
                </a:solidFill>
              </a:rPr>
              <a:t>Jo</a:t>
            </a:r>
            <a:r>
              <a:rPr lang="pt-BR" b="1" dirty="0">
                <a:solidFill>
                  <a:schemeClr val="bg1"/>
                </a:solidFill>
              </a:rPr>
              <a:t> 9.13-34)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ACBB6E-8171-4E4D-9C9E-50D974250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184"/>
            <a:ext cx="12192000" cy="50048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/>
              <a:t>4. Os fariseus e o cego (9.24-34)</a:t>
            </a:r>
          </a:p>
          <a:p>
            <a:pPr marL="719138" indent="-354013" algn="just">
              <a:buClr>
                <a:srgbClr val="0000FF"/>
              </a:buClr>
            </a:pPr>
            <a:r>
              <a:rPr lang="pt-BR" sz="3200" dirty="0"/>
              <a:t>Os religiosos, não satisfeitos, mandaram chamar novamente o</a:t>
            </a:r>
            <a:br>
              <a:rPr lang="pt-BR" sz="3200" dirty="0"/>
            </a:br>
            <a:r>
              <a:rPr lang="pt-BR" sz="3200" dirty="0" err="1"/>
              <a:t>ex-cego</a:t>
            </a:r>
            <a:r>
              <a:rPr lang="pt-BR" sz="3200" dirty="0"/>
              <a:t> e fizeram acusações contra ele (v. 24).</a:t>
            </a:r>
          </a:p>
          <a:p>
            <a:pPr marL="719138" indent="-354013" algn="just">
              <a:buClr>
                <a:srgbClr val="0000FF"/>
              </a:buClr>
            </a:pPr>
            <a:r>
              <a:rPr lang="pt-BR" sz="3200" dirty="0"/>
              <a:t>A verdade sobre Cristo e o Evangelho são evidentes, apesar de alguns tentarem </a:t>
            </a:r>
            <a:r>
              <a:rPr lang="pt-BR" sz="3200" dirty="0" err="1"/>
              <a:t>negá-la:</a:t>
            </a:r>
            <a:r>
              <a:rPr lang="pt-BR" sz="3200" i="1" dirty="0" err="1"/>
              <a:t>“Se</a:t>
            </a:r>
            <a:r>
              <a:rPr lang="pt-BR" sz="3200" i="1" dirty="0"/>
              <a:t> é pecador, não sei. Uma coisa sei: eu era cego e agora vejo” </a:t>
            </a:r>
            <a:r>
              <a:rPr lang="pt-BR" sz="3200" dirty="0"/>
              <a:t>(v. 25).</a:t>
            </a:r>
          </a:p>
          <a:p>
            <a:pPr marL="719138" indent="-354013" algn="just">
              <a:buClr>
                <a:srgbClr val="0000FF"/>
              </a:buClr>
            </a:pPr>
            <a:r>
              <a:rPr lang="pt-BR" sz="3200" dirty="0"/>
              <a:t>Os fariseus tentavam intimidá-lo para que anulasse seu testemunho (v. 28).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D830DE-B0C5-4D85-8CA1-EF6BE5344723}"/>
              </a:ext>
            </a:extLst>
          </p:cNvPr>
          <p:cNvSpPr txBox="1"/>
          <p:nvPr/>
        </p:nvSpPr>
        <p:spPr>
          <a:xfrm>
            <a:off x="1901952" y="5784176"/>
            <a:ext cx="9582912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>
                <a:cs typeface="Arial" panose="020B0604020202020204" pitchFamily="34" charset="0"/>
              </a:rPr>
              <a:t>Você sofre ou já sofreu perseguição por causa da sua fé? (cf. </a:t>
            </a:r>
            <a:r>
              <a:rPr lang="pt-BR" sz="3200" i="1" dirty="0" err="1">
                <a:cs typeface="Arial" panose="020B0604020202020204" pitchFamily="34" charset="0"/>
              </a:rPr>
              <a:t>Mt</a:t>
            </a:r>
            <a:r>
              <a:rPr lang="pt-BR" sz="3200" i="1" dirty="0">
                <a:cs typeface="Arial" panose="020B0604020202020204" pitchFamily="34" charset="0"/>
              </a:rPr>
              <a:t> 10.22; 2Tm 3.12)</a:t>
            </a:r>
          </a:p>
        </p:txBody>
      </p:sp>
    </p:spTree>
    <p:extLst>
      <p:ext uri="{BB962C8B-B14F-4D97-AF65-F5344CB8AC3E}">
        <p14:creationId xmlns:p14="http://schemas.microsoft.com/office/powerpoint/2010/main" val="41352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II. O IMPACTO DA CURA DO CEGO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 err="1">
                <a:solidFill>
                  <a:schemeClr val="bg1"/>
                </a:solidFill>
              </a:rPr>
              <a:t>Jo</a:t>
            </a:r>
            <a:r>
              <a:rPr lang="pt-BR" b="1" dirty="0">
                <a:solidFill>
                  <a:schemeClr val="bg1"/>
                </a:solidFill>
              </a:rPr>
              <a:t> 9.13-34)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ACBB6E-8171-4E4D-9C9E-50D974250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184"/>
            <a:ext cx="12192000" cy="50048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/>
              <a:t>4. Os fariseus e o cego (9.24-34)</a:t>
            </a:r>
          </a:p>
          <a:p>
            <a:pPr marL="719138" indent="-354013" algn="just">
              <a:buClr>
                <a:srgbClr val="0000FF"/>
              </a:buClr>
            </a:pPr>
            <a:r>
              <a:rPr lang="pt-BR" sz="3200" dirty="0"/>
              <a:t>Religioso ou Evangélico? (vs. 28-29)</a:t>
            </a:r>
          </a:p>
          <a:p>
            <a:pPr marL="719138" indent="-354013" algn="just">
              <a:buClr>
                <a:srgbClr val="0000FF"/>
              </a:buClr>
            </a:pPr>
            <a:r>
              <a:rPr lang="pt-BR" sz="3200" dirty="0"/>
              <a:t>Membro de igreja ou discípulo de Jesus?</a:t>
            </a:r>
          </a:p>
          <a:p>
            <a:pPr marL="719138" indent="-354013" algn="just">
              <a:buClr>
                <a:srgbClr val="0000FF"/>
              </a:buClr>
            </a:pPr>
            <a:r>
              <a:rPr lang="pt-BR" sz="3200" dirty="0"/>
              <a:t>Convencido ou convertido?</a:t>
            </a:r>
          </a:p>
          <a:p>
            <a:pPr marL="719138" indent="-354013" algn="just">
              <a:buClr>
                <a:srgbClr val="0000FF"/>
              </a:buClr>
            </a:pPr>
            <a:r>
              <a:rPr lang="pt-BR" sz="3200" dirty="0"/>
              <a:t>Seguidor de homens ou adorador de Cristo?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D830DE-B0C5-4D85-8CA1-EF6BE5344723}"/>
              </a:ext>
            </a:extLst>
          </p:cNvPr>
          <p:cNvSpPr txBox="1"/>
          <p:nvPr/>
        </p:nvSpPr>
        <p:spPr>
          <a:xfrm>
            <a:off x="451104" y="5747600"/>
            <a:ext cx="11180064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>
                <a:cs typeface="Arial" panose="020B0604020202020204" pitchFamily="34" charset="0"/>
              </a:rPr>
              <a:t>Mesmo sem saber detalhes sobre a identidade de Jesus, ele estava disposto a pagar o preço pela verdade (vs. 30-34; cf. </a:t>
            </a:r>
            <a:r>
              <a:rPr lang="pt-BR" sz="3200" i="1" dirty="0" err="1">
                <a:cs typeface="Arial" panose="020B0604020202020204" pitchFamily="34" charset="0"/>
              </a:rPr>
              <a:t>Jo</a:t>
            </a:r>
            <a:r>
              <a:rPr lang="pt-BR" sz="3200" i="1" dirty="0">
                <a:cs typeface="Arial" panose="020B0604020202020204" pitchFamily="34" charset="0"/>
              </a:rPr>
              <a:t> 6.66-69)</a:t>
            </a:r>
          </a:p>
        </p:txBody>
      </p:sp>
    </p:spTree>
    <p:extLst>
      <p:ext uri="{BB962C8B-B14F-4D97-AF65-F5344CB8AC3E}">
        <p14:creationId xmlns:p14="http://schemas.microsoft.com/office/powerpoint/2010/main" val="234976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CONCLUSÃO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9F906E-E1EE-4389-8881-3FFFB40A20A8}"/>
              </a:ext>
            </a:extLst>
          </p:cNvPr>
          <p:cNvSpPr txBox="1"/>
          <p:nvPr/>
        </p:nvSpPr>
        <p:spPr>
          <a:xfrm>
            <a:off x="0" y="1863123"/>
            <a:ext cx="12191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/>
              <a:t>Esse estudo revelou quão importante é olharmos para Jesus Cristo e reconhecermos toda a Sua autoridade, seja sobre as questões físicas ou sobre as questões espirituais. Que a verdade expressa no verso 39: </a:t>
            </a:r>
            <a:r>
              <a:rPr lang="pt-BR" sz="4000" i="1" dirty="0"/>
              <a:t>“Eu vim a este mundo para juízo, a fim de que os que não veem vejam, e os que veem se tornem cegos”</a:t>
            </a:r>
            <a:r>
              <a:rPr lang="pt-BR" sz="4000" dirty="0"/>
              <a:t>, se perpetue em nosso coração!</a:t>
            </a:r>
          </a:p>
        </p:txBody>
      </p:sp>
    </p:spTree>
    <p:extLst>
      <p:ext uri="{BB962C8B-B14F-4D97-AF65-F5344CB8AC3E}">
        <p14:creationId xmlns:p14="http://schemas.microsoft.com/office/powerpoint/2010/main" val="401173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3309</TotalTime>
  <Words>541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Tema do Office</vt:lpstr>
      <vt:lpstr>Apresentação do PowerPoint</vt:lpstr>
      <vt:lpstr>VER PARA CRER OU CRER PARA VER JO 9</vt:lpstr>
      <vt:lpstr>Alvo da Lição</vt:lpstr>
      <vt:lpstr>II. O IMPACTO DA CURA DO CEGO (Jo 9.13-34)</vt:lpstr>
      <vt:lpstr>II. O IMPACTO DA CURA DO CEGO (Jo 9.13-34)</vt:lpstr>
      <vt:lpstr>II. O IMPACTO DA CURA DO CEGO (Jo 9.13-34)</vt:lpstr>
      <vt:lpstr>II. O IMPACTO DA CURA DO CEGO (Jo 9.13-34)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Albert Iglésia</cp:lastModifiedBy>
  <cp:revision>91</cp:revision>
  <dcterms:created xsi:type="dcterms:W3CDTF">2019-05-27T11:22:05Z</dcterms:created>
  <dcterms:modified xsi:type="dcterms:W3CDTF">2020-05-22T22:55:47Z</dcterms:modified>
</cp:coreProperties>
</file>