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7" r:id="rId5"/>
    <p:sldId id="261" r:id="rId6"/>
    <p:sldId id="277" r:id="rId7"/>
    <p:sldId id="278" r:id="rId8"/>
    <p:sldId id="279" r:id="rId9"/>
    <p:sldId id="27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AUTORIDADE DE CRISTO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JO 5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0" y="5097055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VERSÍCULO-CHAVE</a:t>
            </a:r>
          </a:p>
          <a:p>
            <a:pPr algn="ctr"/>
            <a:r>
              <a:rPr lang="pt-BR" sz="2800" i="1" dirty="0"/>
              <a:t>“Em verdade, em verdade lhes digo: quem ouve a minha palavra e crê naquele que me enviou tem a vida eterna, não entra em juízo, mas passou da morte para a vida.” </a:t>
            </a:r>
            <a:r>
              <a:rPr lang="pt-BR" sz="2800" dirty="0" smtClean="0"/>
              <a:t>(</a:t>
            </a:r>
            <a:r>
              <a:rPr lang="pt-BR" sz="2800" dirty="0" err="1" smtClean="0"/>
              <a:t>Jo</a:t>
            </a:r>
            <a:r>
              <a:rPr lang="pt-BR" sz="2800" dirty="0" smtClean="0"/>
              <a:t> 5.24)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13254" y="5433395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Ao estudar esta lição, você vai reconhecer a autoridade de Jesus Cristo como o próprio Deus.</a:t>
            </a:r>
            <a:endParaRPr lang="pt-BR" sz="13800" dirty="0"/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dirty="0">
                <a:latin typeface="Garamond" panose="02020404030301010803" pitchFamily="18" charset="0"/>
              </a:rPr>
              <a:t>OBJETIVOS DA LIÇÃO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2146852"/>
            <a:ext cx="8375374" cy="4572000"/>
          </a:xfrm>
        </p:spPr>
        <p:txBody>
          <a:bodyPr anchor="ctr">
            <a:normAutofit/>
          </a:bodyPr>
          <a:lstStyle/>
          <a:p>
            <a:pPr algn="ctr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b="1" dirty="0" smtClean="0"/>
              <a:t>  SABER</a:t>
            </a:r>
            <a:r>
              <a:rPr lang="pt-BR" b="1" dirty="0"/>
              <a:t>: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 Entender </a:t>
            </a:r>
            <a:r>
              <a:rPr lang="pt-BR" dirty="0"/>
              <a:t>que Jesus tem autoridade sobre a enfermidade.</a:t>
            </a:r>
          </a:p>
          <a:p>
            <a:pPr marL="0" indent="0" algn="ctr">
              <a:buNone/>
            </a:pPr>
            <a:endParaRPr lang="pt-BR" sz="1000" dirty="0"/>
          </a:p>
          <a:p>
            <a:pPr algn="ctr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b="1" dirty="0" smtClean="0"/>
              <a:t>  SENTIR</a:t>
            </a:r>
            <a:r>
              <a:rPr lang="pt-BR" b="1" dirty="0"/>
              <a:t>: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 Confiar </a:t>
            </a:r>
            <a:r>
              <a:rPr lang="pt-BR" dirty="0"/>
              <a:t>em Jesus.</a:t>
            </a:r>
          </a:p>
          <a:p>
            <a:pPr marL="0" indent="0" algn="ctr">
              <a:buNone/>
            </a:pPr>
            <a:endParaRPr lang="pt-BR" sz="1000" b="1" dirty="0"/>
          </a:p>
          <a:p>
            <a:pPr algn="ctr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b="1" dirty="0" smtClean="0"/>
              <a:t>  AGIR</a:t>
            </a:r>
            <a:r>
              <a:rPr lang="pt-BR" b="1" dirty="0"/>
              <a:t>: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 Submeter-se </a:t>
            </a:r>
            <a:r>
              <a:rPr lang="pt-BR" dirty="0"/>
              <a:t>totalmente à autoridade de Jesus.</a:t>
            </a:r>
          </a:p>
        </p:txBody>
      </p:sp>
    </p:spTree>
    <p:extLst>
      <p:ext uri="{BB962C8B-B14F-4D97-AF65-F5344CB8AC3E}">
        <p14:creationId xmlns:p14="http://schemas.microsoft.com/office/powerpoint/2010/main" val="330839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I. EXEMPLIFICAÇÃO DA AUTORIDADE</a:t>
            </a:r>
            <a:br>
              <a:rPr lang="pt-BR" b="1" dirty="0"/>
            </a:br>
            <a:r>
              <a:rPr lang="pt-BR" b="1" dirty="0"/>
              <a:t>Jo 5.1-15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33982"/>
            <a:ext cx="9144000" cy="2864589"/>
          </a:xfrm>
        </p:spPr>
        <p:txBody>
          <a:bodyPr>
            <a:noAutofit/>
          </a:bodyPr>
          <a:lstStyle/>
          <a:p>
            <a:pPr marL="541338" indent="-541338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Jesus está novamente em Jerusalém (v. 1). </a:t>
            </a:r>
          </a:p>
          <a:p>
            <a:pPr marL="541338" indent="-541338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O tanque </a:t>
            </a:r>
            <a:r>
              <a:rPr lang="pt-BR" dirty="0"/>
              <a:t>chamado </a:t>
            </a:r>
            <a:r>
              <a:rPr lang="pt-BR" dirty="0" err="1" smtClean="0"/>
              <a:t>Betesda</a:t>
            </a:r>
            <a:r>
              <a:rPr lang="pt-BR" dirty="0" smtClean="0"/>
              <a:t> atraía </a:t>
            </a:r>
            <a:r>
              <a:rPr lang="pt-BR" dirty="0"/>
              <a:t>muitos </a:t>
            </a:r>
            <a:r>
              <a:rPr lang="pt-BR" dirty="0" smtClean="0"/>
              <a:t>enfermos (v. 2).</a:t>
            </a:r>
          </a:p>
          <a:p>
            <a:pPr marL="541338" indent="-541338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Uma crença supersticiosa envolvia esse tanque (v. 4).</a:t>
            </a:r>
          </a:p>
          <a:p>
            <a:pPr marL="541338" indent="-541338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João descreve o contexto da época, mas não afirma que de fato a água fazia milagres.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24947" y="5225343"/>
            <a:ext cx="6789187" cy="13849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pt-BR" sz="2800" b="1" i="1" dirty="0"/>
              <a:t>Hoje em dia, alguns também acreditam em superstições e depositam sua fé em coisas ou em lugares errados.</a:t>
            </a:r>
          </a:p>
        </p:txBody>
      </p:sp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I. EXEMPLIFICAÇÃO DA AUTORIDADE</a:t>
            </a:r>
            <a:br>
              <a:rPr lang="pt-BR" b="1" dirty="0"/>
            </a:br>
            <a:r>
              <a:rPr lang="pt-BR" b="1" dirty="0"/>
              <a:t>Jo 5.1-15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40138"/>
            <a:ext cx="9144000" cy="481786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b="1" dirty="0"/>
              <a:t>1. A compaixão de Jesus </a:t>
            </a:r>
            <a:r>
              <a:rPr lang="pt-BR" b="1" dirty="0" smtClean="0"/>
              <a:t>(vs. 5-7</a:t>
            </a:r>
            <a:r>
              <a:rPr lang="pt-BR" b="1" dirty="0"/>
              <a:t>)</a:t>
            </a:r>
          </a:p>
          <a:p>
            <a:pPr marL="447675" indent="-447675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Um enfermo há 38 anos sensibilizou Jesus (vs. 5-6)</a:t>
            </a:r>
          </a:p>
          <a:p>
            <a:pPr marL="447675" indent="-447675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 resposta do enfermo sugere sua incapacidade e sua dependência (v. 7).</a:t>
            </a:r>
          </a:p>
          <a:p>
            <a:pPr marL="447675" indent="-447675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 resposta dele também sugere que os </a:t>
            </a:r>
            <a:r>
              <a:rPr lang="pt-BR" dirty="0"/>
              <a:t>homens nunca agiam </a:t>
            </a:r>
            <a:r>
              <a:rPr lang="pt-BR" dirty="0" smtClean="0"/>
              <a:t>com misericórdia, era cada um por si.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 declaração de </a:t>
            </a:r>
            <a:r>
              <a:rPr lang="pt-BR" dirty="0"/>
              <a:t>Jesus </a:t>
            </a:r>
            <a:r>
              <a:rPr lang="pt-BR" dirty="0" smtClean="0"/>
              <a:t>revela sua compaixão por </a:t>
            </a:r>
            <a:r>
              <a:rPr lang="pt-BR" dirty="0"/>
              <a:t>alguém </a:t>
            </a:r>
            <a:r>
              <a:rPr lang="pt-BR" dirty="0" smtClean="0"/>
              <a:t>incapacitado </a:t>
            </a:r>
            <a:r>
              <a:rPr lang="pt-BR" dirty="0"/>
              <a:t>e </a:t>
            </a:r>
            <a:r>
              <a:rPr lang="pt-BR" dirty="0" smtClean="0"/>
              <a:t>dependente (v. 8).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35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I. EXEMPLIFICAÇÃO DA AUTORIDADE</a:t>
            </a:r>
            <a:br>
              <a:rPr lang="pt-BR" b="1" dirty="0"/>
            </a:br>
            <a:r>
              <a:rPr lang="pt-BR" b="1" dirty="0"/>
              <a:t>Jo 5.1-15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85594"/>
            <a:ext cx="9144000" cy="18105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/>
              <a:t>2. O poder de Jesus </a:t>
            </a:r>
            <a:r>
              <a:rPr lang="pt-BR" b="1" dirty="0" smtClean="0"/>
              <a:t>(vs. 8-9</a:t>
            </a:r>
            <a:r>
              <a:rPr lang="pt-BR" b="1" dirty="0"/>
              <a:t>)</a:t>
            </a:r>
          </a:p>
          <a:p>
            <a:pPr marL="541338" indent="-5413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O enfermo foi curado e experimentou na própria vida o poder de Cristo.</a:t>
            </a:r>
          </a:p>
          <a:p>
            <a:pPr marL="541338" indent="-541338" algn="just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 demonstração do </a:t>
            </a:r>
            <a:r>
              <a:rPr lang="pt-BR" dirty="0"/>
              <a:t>poder de Jesus visa </a:t>
            </a:r>
            <a:r>
              <a:rPr lang="pt-BR" dirty="0" smtClean="0"/>
              <a:t>a algo </a:t>
            </a:r>
            <a:r>
              <a:rPr lang="pt-BR" dirty="0"/>
              <a:t>maior.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ECEE01E-3EAE-4DCD-944E-970A842DBD65}"/>
              </a:ext>
            </a:extLst>
          </p:cNvPr>
          <p:cNvSpPr txBox="1"/>
          <p:nvPr/>
        </p:nvSpPr>
        <p:spPr>
          <a:xfrm>
            <a:off x="0" y="4059089"/>
            <a:ext cx="9144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/>
              <a:t>3. Os opositores de Jesus </a:t>
            </a:r>
            <a:r>
              <a:rPr lang="pt-BR" sz="2800" b="1" dirty="0" smtClean="0"/>
              <a:t>(vs. </a:t>
            </a:r>
            <a:r>
              <a:rPr lang="pt-BR" sz="2800" b="1" dirty="0" smtClean="0"/>
              <a:t>10-13</a:t>
            </a:r>
            <a:r>
              <a:rPr lang="pt-BR" sz="2800" b="1" dirty="0"/>
              <a:t>)</a:t>
            </a:r>
          </a:p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Criticaram </a:t>
            </a:r>
            <a:r>
              <a:rPr lang="pt-BR" sz="2800" dirty="0" smtClean="0"/>
              <a:t>a atitude de Jesus porque era </a:t>
            </a:r>
            <a:r>
              <a:rPr lang="pt-BR" sz="2800" dirty="0" smtClean="0"/>
              <a:t>sábado (v. </a:t>
            </a:r>
            <a:r>
              <a:rPr lang="pt-BR" sz="2800" dirty="0" smtClean="0"/>
              <a:t>10).</a:t>
            </a:r>
            <a:endParaRPr lang="pt-BR" sz="2800" dirty="0" smtClean="0"/>
          </a:p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Para eles, a religiosidade é mais importante do que a compaixão (v. 10).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smtClean="0"/>
              <a:t>Queriam descobrir e prender quem agiu “contra a lei” (vs. 12 e 15).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427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I. EXEMPLIFICAÇÃO DA AUTORIDADE</a:t>
            </a:r>
            <a:br>
              <a:rPr lang="pt-BR" b="1" dirty="0"/>
            </a:br>
            <a:r>
              <a:rPr lang="pt-BR" b="1" dirty="0"/>
              <a:t>Jo 5.1-15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8808"/>
            <a:ext cx="9144000" cy="47591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4. A salvação em Jesus </a:t>
            </a:r>
            <a:r>
              <a:rPr lang="pt-BR" b="1" dirty="0" smtClean="0"/>
              <a:t>(v. 14</a:t>
            </a:r>
            <a:r>
              <a:rPr lang="pt-BR" b="1" dirty="0"/>
              <a:t>)</a:t>
            </a:r>
          </a:p>
          <a:p>
            <a:pPr marL="541338" indent="-541338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 enfermidade física fora curada, </a:t>
            </a:r>
            <a:r>
              <a:rPr lang="pt-BR" dirty="0"/>
              <a:t>mas </a:t>
            </a:r>
            <a:r>
              <a:rPr lang="pt-BR" dirty="0" smtClean="0"/>
              <a:t>a enfermidade espiritual também precisava de cura: </a:t>
            </a:r>
          </a:p>
          <a:p>
            <a:pPr marL="541338" indent="0" algn="ctr">
              <a:buClr>
                <a:srgbClr val="0000FF"/>
              </a:buClr>
              <a:buNone/>
            </a:pPr>
            <a:r>
              <a:rPr lang="pt-BR" b="1" i="1" dirty="0" smtClean="0">
                <a:solidFill>
                  <a:srgbClr val="FF0000"/>
                </a:solidFill>
              </a:rPr>
              <a:t>“</a:t>
            </a:r>
            <a:r>
              <a:rPr lang="pt-BR" b="1" i="1" dirty="0">
                <a:solidFill>
                  <a:srgbClr val="FF0000"/>
                </a:solidFill>
              </a:rPr>
              <a:t>Olhe, você foi curado. Não peque </a:t>
            </a:r>
            <a:r>
              <a:rPr lang="pt-BR" b="1" i="1" dirty="0" smtClean="0">
                <a:solidFill>
                  <a:srgbClr val="FF0000"/>
                </a:solidFill>
              </a:rPr>
              <a:t>mais,</a:t>
            </a:r>
          </a:p>
          <a:p>
            <a:pPr marL="541338" indent="0" algn="ctr">
              <a:buClr>
                <a:srgbClr val="0000FF"/>
              </a:buClr>
              <a:buNone/>
            </a:pPr>
            <a:r>
              <a:rPr lang="pt-BR" b="1" i="1" dirty="0" smtClean="0">
                <a:solidFill>
                  <a:srgbClr val="FF0000"/>
                </a:solidFill>
              </a:rPr>
              <a:t>para </a:t>
            </a:r>
            <a:r>
              <a:rPr lang="pt-BR" b="1" i="1" dirty="0">
                <a:solidFill>
                  <a:srgbClr val="FF0000"/>
                </a:solidFill>
              </a:rPr>
              <a:t>que não lhe aconteça coisa pior</a:t>
            </a:r>
            <a:r>
              <a:rPr lang="pt-BR" b="1" i="1" dirty="0" smtClean="0">
                <a:solidFill>
                  <a:srgbClr val="FF0000"/>
                </a:solidFill>
              </a:rPr>
              <a:t>”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marL="541338" indent="-541338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 salvação da alma é </a:t>
            </a:r>
            <a:r>
              <a:rPr lang="pt-BR" dirty="0"/>
              <a:t>mais importante </a:t>
            </a:r>
            <a:r>
              <a:rPr lang="pt-BR" dirty="0" smtClean="0"/>
              <a:t>do que </a:t>
            </a:r>
            <a:r>
              <a:rPr lang="pt-BR" dirty="0"/>
              <a:t>a cura </a:t>
            </a:r>
            <a:r>
              <a:rPr lang="pt-BR" dirty="0" smtClean="0"/>
              <a:t>física, a superstição </a:t>
            </a:r>
            <a:r>
              <a:rPr lang="pt-BR" dirty="0"/>
              <a:t>(tanque e anjo que supostamente curavam) e </a:t>
            </a:r>
            <a:r>
              <a:rPr lang="pt-BR" dirty="0" smtClean="0"/>
              <a:t>a </a:t>
            </a:r>
            <a:r>
              <a:rPr lang="pt-BR" dirty="0"/>
              <a:t>religiosidade (a guarda do </a:t>
            </a:r>
            <a:r>
              <a:rPr lang="pt-BR" dirty="0" smtClean="0"/>
              <a:t>sábado).</a:t>
            </a:r>
          </a:p>
          <a:p>
            <a:pPr marL="541338" indent="0" algn="ctr">
              <a:buClr>
                <a:srgbClr val="0000FF"/>
              </a:buClr>
              <a:buNone/>
            </a:pPr>
            <a:r>
              <a:rPr lang="pt-BR" b="1" i="1" dirty="0" smtClean="0">
                <a:solidFill>
                  <a:srgbClr val="FF0000"/>
                </a:solidFill>
              </a:rPr>
              <a:t>“</a:t>
            </a:r>
            <a:r>
              <a:rPr lang="pt-BR" b="1" i="1" dirty="0">
                <a:solidFill>
                  <a:srgbClr val="FF0000"/>
                </a:solidFill>
              </a:rPr>
              <a:t>Desejo misericórdia, não </a:t>
            </a:r>
            <a:r>
              <a:rPr lang="pt-BR" b="1" i="1" dirty="0" smtClean="0">
                <a:solidFill>
                  <a:srgbClr val="FF0000"/>
                </a:solidFill>
              </a:rPr>
              <a:t>sacrifícios</a:t>
            </a:r>
            <a:r>
              <a:rPr lang="pt-BR" b="1" i="1" dirty="0">
                <a:solidFill>
                  <a:srgbClr val="FF0000"/>
                </a:solidFill>
              </a:rPr>
              <a:t>.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>
                <a:solidFill>
                  <a:srgbClr val="FF0000"/>
                </a:solidFill>
              </a:rPr>
              <a:t>Pois eu não vim chamar justos, mas </a:t>
            </a:r>
            <a:r>
              <a:rPr lang="pt-BR" b="1" i="1" dirty="0" smtClean="0">
                <a:solidFill>
                  <a:srgbClr val="FF0000"/>
                </a:solidFill>
              </a:rPr>
              <a:t>pecadores“ (</a:t>
            </a:r>
            <a:r>
              <a:rPr lang="pt-BR" b="1" i="1" dirty="0" err="1" smtClean="0">
                <a:solidFill>
                  <a:srgbClr val="FF0000"/>
                </a:solidFill>
              </a:rPr>
              <a:t>Mt</a:t>
            </a:r>
            <a:r>
              <a:rPr lang="pt-BR" b="1" i="1" dirty="0" smtClean="0">
                <a:solidFill>
                  <a:srgbClr val="FF0000"/>
                </a:solidFill>
              </a:rPr>
              <a:t> 9.13)</a:t>
            </a:r>
            <a:endParaRPr lang="pt-BR" b="1" dirty="0">
              <a:solidFill>
                <a:srgbClr val="FF0000"/>
              </a:solidFill>
            </a:endParaRPr>
          </a:p>
          <a:p>
            <a:pPr marL="0" indent="0" algn="just">
              <a:buClr>
                <a:srgbClr val="0000FF"/>
              </a:buCl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5965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APLICAÇÃO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C9F906E-E1EE-4389-8881-3FFFB40A20A8}"/>
              </a:ext>
            </a:extLst>
          </p:cNvPr>
          <p:cNvSpPr txBox="1"/>
          <p:nvPr/>
        </p:nvSpPr>
        <p:spPr>
          <a:xfrm>
            <a:off x="261730" y="2146850"/>
            <a:ext cx="86205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1200"/>
              </a:spcAft>
              <a:buFont typeface="+mj-lt"/>
              <a:buAutoNum type="romanUcPeriod"/>
            </a:pPr>
            <a:r>
              <a:rPr lang="pt-BR" sz="2800" dirty="0" smtClean="0"/>
              <a:t>Você é discípulo de Jesus, supersticioso ou simplesmente mais um religioso?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 smtClean="0"/>
              <a:t>O que é mais importante para você: a compaixão ou o legalismo?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488</Words>
  <Application>Microsoft Office PowerPoint</Application>
  <PresentationFormat>Apresentação na tela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Wingdings</vt:lpstr>
      <vt:lpstr>Tema do Office</vt:lpstr>
      <vt:lpstr>Apresentação do PowerPoint</vt:lpstr>
      <vt:lpstr>AUTORIDADE DE CRISTO JO 5</vt:lpstr>
      <vt:lpstr>Alvo da Lição</vt:lpstr>
      <vt:lpstr>OBJETIVOS DA LIÇÃO</vt:lpstr>
      <vt:lpstr>I. EXEMPLIFICAÇÃO DA AUTORIDADE Jo 5.1-15</vt:lpstr>
      <vt:lpstr>I. EXEMPLIFICAÇÃO DA AUTORIDADE Jo 5.1-15</vt:lpstr>
      <vt:lpstr>I. EXEMPLIFICAÇÃO DA AUTORIDADE Jo 5.1-15</vt:lpstr>
      <vt:lpstr>I. EXEMPLIFICAÇÃO DA AUTORIDADE Jo 5.1-15</vt:lpstr>
      <vt:lpstr>APLICAÇÃO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65</cp:revision>
  <dcterms:created xsi:type="dcterms:W3CDTF">2019-05-27T11:22:05Z</dcterms:created>
  <dcterms:modified xsi:type="dcterms:W3CDTF">2020-02-13T12:34:29Z</dcterms:modified>
</cp:coreProperties>
</file>