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5" r:id="rId4"/>
    <p:sldId id="282" r:id="rId5"/>
    <p:sldId id="283" r:id="rId6"/>
    <p:sldId id="284" r:id="rId7"/>
    <p:sldId id="286" r:id="rId8"/>
    <p:sldId id="285" r:id="rId9"/>
    <p:sldId id="276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44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57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1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08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79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76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12/03/2020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59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12/03/2020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8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12/03/2020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35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12/03/2020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06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12/03/2020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2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12/03/2020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7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7AE6-FFEA-4D1E-9B17-1306E820EA33}" type="datetimeFigureOut">
              <a:rPr lang="pt-BR" smtClean="0"/>
              <a:pPr/>
              <a:t>12/03/2020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1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5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608" y="3920647"/>
            <a:ext cx="6901842" cy="102713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IDENTIDADE DE CRISTO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JO 6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06705C0-0135-4582-9393-4C35119C9CD2}"/>
              </a:ext>
            </a:extLst>
          </p:cNvPr>
          <p:cNvSpPr txBox="1"/>
          <p:nvPr/>
        </p:nvSpPr>
        <p:spPr>
          <a:xfrm>
            <a:off x="0" y="4877599"/>
            <a:ext cx="9143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VERSÍCULO-CHAVE</a:t>
            </a:r>
          </a:p>
          <a:p>
            <a:pPr algn="ctr"/>
            <a:r>
              <a:rPr lang="pt-BR" sz="3200" i="1" dirty="0" smtClean="0"/>
              <a:t>“Jesus </a:t>
            </a:r>
            <a:r>
              <a:rPr lang="pt-BR" sz="3200" i="1" dirty="0"/>
              <a:t>respondeu-lhes: Eu sou o pão da vida. Quem vem a mim jamais </a:t>
            </a:r>
            <a:r>
              <a:rPr lang="pt-BR" sz="3200" i="1" dirty="0" smtClean="0"/>
              <a:t>terá fome</a:t>
            </a:r>
            <a:r>
              <a:rPr lang="pt-BR" sz="3200" i="1" dirty="0"/>
              <a:t>, e quem crê em mim jamais terá sede.” </a:t>
            </a:r>
            <a:r>
              <a:rPr lang="pt-BR" sz="3200" i="1" dirty="0" smtClean="0"/>
              <a:t>(</a:t>
            </a:r>
            <a:r>
              <a:rPr lang="pt-BR" sz="3200" dirty="0" err="1" smtClean="0"/>
              <a:t>Jo</a:t>
            </a:r>
            <a:r>
              <a:rPr lang="pt-BR" sz="3200" dirty="0" smtClean="0"/>
              <a:t> 6.35)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9278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608" y="3920647"/>
            <a:ext cx="6901842" cy="102713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Alvo da Lição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06705C0-0135-4582-9393-4C35119C9CD2}"/>
              </a:ext>
            </a:extLst>
          </p:cNvPr>
          <p:cNvSpPr txBox="1"/>
          <p:nvPr/>
        </p:nvSpPr>
        <p:spPr>
          <a:xfrm>
            <a:off x="13254" y="4857496"/>
            <a:ext cx="9143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Ao estudar esta lição, você vai ser capaz de descrever aspectos </a:t>
            </a:r>
            <a:r>
              <a:rPr lang="pt-BR" sz="3200" dirty="0" smtClean="0"/>
              <a:t>da </a:t>
            </a:r>
            <a:r>
              <a:rPr lang="pt-BR" sz="3200" b="1" u="sng" dirty="0" smtClean="0">
                <a:uFill>
                  <a:solidFill>
                    <a:srgbClr val="FF0000"/>
                  </a:solidFill>
                </a:uFill>
              </a:rPr>
              <a:t>identidade </a:t>
            </a:r>
            <a:r>
              <a:rPr lang="pt-BR" sz="3200" b="1" u="sng" dirty="0">
                <a:uFill>
                  <a:solidFill>
                    <a:srgbClr val="FF0000"/>
                  </a:solidFill>
                </a:uFill>
              </a:rPr>
              <a:t>de Jesus como Senhor </a:t>
            </a:r>
            <a:r>
              <a:rPr lang="pt-BR" sz="3200" b="1" u="sng" dirty="0" smtClean="0">
                <a:uFill>
                  <a:solidFill>
                    <a:srgbClr val="FF0000"/>
                  </a:solidFill>
                </a:uFill>
              </a:rPr>
              <a:t>e Salvador</a:t>
            </a:r>
            <a:r>
              <a:rPr lang="pt-BR" sz="3200" dirty="0"/>
              <a:t>, e </a:t>
            </a:r>
            <a:r>
              <a:rPr lang="pt-BR" sz="3200" b="1" u="sng" dirty="0">
                <a:uFill>
                  <a:solidFill>
                    <a:srgbClr val="FF0000"/>
                  </a:solidFill>
                </a:uFill>
              </a:rPr>
              <a:t>submeter-se às </a:t>
            </a:r>
            <a:r>
              <a:rPr lang="pt-BR" sz="3200" b="1" u="sng" dirty="0" smtClean="0">
                <a:uFill>
                  <a:solidFill>
                    <a:srgbClr val="FF0000"/>
                  </a:solidFill>
                </a:uFill>
              </a:rPr>
              <a:t>palavras de </a:t>
            </a:r>
            <a:r>
              <a:rPr lang="pt-BR" sz="3200" b="1" u="sng" dirty="0">
                <a:uFill>
                  <a:solidFill>
                    <a:srgbClr val="FF0000"/>
                  </a:solidFill>
                </a:uFill>
              </a:rPr>
              <a:t>Jesus</a:t>
            </a:r>
            <a:r>
              <a:rPr lang="pt-BR" sz="3200" dirty="0"/>
              <a:t> em tudo o que fizer.</a:t>
            </a:r>
          </a:p>
        </p:txBody>
      </p:sp>
    </p:spTree>
    <p:extLst>
      <p:ext uri="{BB962C8B-B14F-4D97-AF65-F5344CB8AC3E}">
        <p14:creationId xmlns:p14="http://schemas.microsoft.com/office/powerpoint/2010/main" val="96531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II. REAÇÕES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Jo 6.41-71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4678" y="2052735"/>
            <a:ext cx="8494643" cy="93684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200" b="1" dirty="0" smtClean="0">
                <a:solidFill>
                  <a:schemeClr val="bg1"/>
                </a:solidFill>
              </a:rPr>
              <a:t>O anúncio do evangelho causa uma das duas reações: </a:t>
            </a:r>
            <a:r>
              <a:rPr lang="pt-BR" sz="3200" b="1" i="1" u="sng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rejeição</a:t>
            </a:r>
            <a:r>
              <a:rPr lang="pt-BR" sz="3200" b="1" u="sng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pt-BR" sz="3200" b="1" u="sng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ou </a:t>
            </a:r>
            <a:r>
              <a:rPr lang="pt-BR" sz="3200" b="1" i="1" u="sng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aceitação</a:t>
            </a:r>
            <a:r>
              <a:rPr lang="pt-BR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EB2441D6-6A4F-4F4A-A51C-A5BD3DC48B21}"/>
              </a:ext>
            </a:extLst>
          </p:cNvPr>
          <p:cNvSpPr txBox="1">
            <a:spLocks/>
          </p:cNvSpPr>
          <p:nvPr/>
        </p:nvSpPr>
        <p:spPr>
          <a:xfrm>
            <a:off x="1" y="3126013"/>
            <a:ext cx="9144000" cy="3918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b="1" dirty="0"/>
              <a:t>1. Os judeus rejeitam (6.41-51)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Deus </a:t>
            </a:r>
            <a:r>
              <a:rPr lang="pt-BR" sz="3200" dirty="0"/>
              <a:t>é quem </a:t>
            </a:r>
            <a:r>
              <a:rPr lang="pt-BR" sz="3200" u="sng" dirty="0">
                <a:uFill>
                  <a:solidFill>
                    <a:srgbClr val="FF0000"/>
                  </a:solidFill>
                </a:uFill>
              </a:rPr>
              <a:t>atua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especialmente</a:t>
            </a:r>
            <a:r>
              <a:rPr lang="pt-BR" sz="3200" dirty="0" smtClean="0"/>
              <a:t> </a:t>
            </a:r>
            <a:r>
              <a:rPr lang="pt-BR" sz="3200" dirty="0"/>
              <a:t>para que o pecador se arrependa e creia em </a:t>
            </a:r>
            <a:r>
              <a:rPr lang="pt-BR" sz="3200" dirty="0" smtClean="0"/>
              <a:t>Jesus.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Depois de ser criticado </a:t>
            </a:r>
            <a:r>
              <a:rPr lang="pt-BR" sz="3200" dirty="0"/>
              <a:t>(</a:t>
            </a:r>
            <a:r>
              <a:rPr lang="pt-BR" sz="3200" dirty="0" smtClean="0"/>
              <a:t>vs. 41-42), Jesus </a:t>
            </a:r>
            <a:r>
              <a:rPr lang="pt-BR" sz="3200" dirty="0"/>
              <a:t>repreendeu </a:t>
            </a:r>
            <a:r>
              <a:rPr lang="pt-BR" sz="3200" dirty="0" smtClean="0"/>
              <a:t>os religiosos </a:t>
            </a:r>
            <a:r>
              <a:rPr lang="pt-BR" sz="3200" dirty="0"/>
              <a:t>(v</a:t>
            </a:r>
            <a:r>
              <a:rPr lang="pt-BR" sz="3200" dirty="0" smtClean="0"/>
              <a:t>. 43</a:t>
            </a:r>
            <a:r>
              <a:rPr lang="pt-BR" sz="3200" dirty="0"/>
              <a:t>) e reafirmou </a:t>
            </a:r>
            <a:r>
              <a:rPr lang="pt-BR" sz="3200" dirty="0" smtClean="0"/>
              <a:t>que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Deus é o autor da salvação</a:t>
            </a:r>
            <a:r>
              <a:rPr lang="pt-BR" sz="3200" dirty="0" smtClean="0"/>
              <a:t> (vs. 44-46).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O </a:t>
            </a:r>
            <a:r>
              <a:rPr lang="pt-BR" sz="3200" u="sng" dirty="0">
                <a:uFill>
                  <a:solidFill>
                    <a:srgbClr val="FF0000"/>
                  </a:solidFill>
                </a:uFill>
              </a:rPr>
              <a:t>homem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é incapaz </a:t>
            </a:r>
            <a:r>
              <a:rPr lang="pt-BR" sz="3200" dirty="0" smtClean="0"/>
              <a:t>de</a:t>
            </a:r>
            <a:r>
              <a:rPr lang="pt-BR" sz="3200" dirty="0" smtClean="0"/>
              <a:t> </a:t>
            </a:r>
            <a:r>
              <a:rPr lang="pt-BR" sz="3200" dirty="0"/>
              <a:t>se salvar (</a:t>
            </a:r>
            <a:r>
              <a:rPr lang="pt-BR" sz="3200" dirty="0" err="1"/>
              <a:t>Rm</a:t>
            </a:r>
            <a:r>
              <a:rPr lang="pt-BR" sz="3200" dirty="0"/>
              <a:t> </a:t>
            </a:r>
            <a:r>
              <a:rPr lang="pt-BR" sz="3200" dirty="0" smtClean="0"/>
              <a:t>3.9-12).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7737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II. REAÇÕES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Jo 6.41-71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113535"/>
            <a:ext cx="9144000" cy="3744465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lphaUcPeriod"/>
            </a:pPr>
            <a:r>
              <a:rPr lang="pt-BR" sz="3200" b="1" dirty="0" smtClean="0"/>
              <a:t>Escândalo </a:t>
            </a:r>
            <a:r>
              <a:rPr lang="pt-BR" sz="3200" b="1" dirty="0"/>
              <a:t>(</a:t>
            </a:r>
            <a:r>
              <a:rPr lang="pt-BR" sz="3200" b="1" dirty="0" smtClean="0"/>
              <a:t>vs. 60-62)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A </a:t>
            </a:r>
            <a:r>
              <a:rPr lang="pt-BR" sz="3200" u="sng" dirty="0">
                <a:uFill>
                  <a:solidFill>
                    <a:srgbClr val="FF0000"/>
                  </a:solidFill>
                </a:uFill>
              </a:rPr>
              <a:t>mensagem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foi </a:t>
            </a:r>
            <a:r>
              <a:rPr lang="pt-BR" sz="3200" u="sng" dirty="0">
                <a:uFill>
                  <a:solidFill>
                    <a:srgbClr val="FF0000"/>
                  </a:solidFill>
                </a:uFill>
              </a:rPr>
              <a:t>considerada insuportável</a:t>
            </a:r>
            <a:r>
              <a:rPr lang="pt-BR" sz="3200" dirty="0"/>
              <a:t> (v</a:t>
            </a:r>
            <a:r>
              <a:rPr lang="pt-BR" sz="3200" dirty="0" smtClean="0"/>
              <a:t>. 60).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Os </a:t>
            </a:r>
            <a:r>
              <a:rPr lang="pt-BR" sz="3200" dirty="0"/>
              <a:t>seguidores de </a:t>
            </a:r>
            <a:r>
              <a:rPr lang="pt-BR" sz="3200" dirty="0" smtClean="0"/>
              <a:t>Jesus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não eram seus discípulos</a:t>
            </a:r>
            <a:r>
              <a:rPr lang="pt-BR" sz="3200" dirty="0" smtClean="0"/>
              <a:t>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Jesus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conhecia o coração</a:t>
            </a:r>
            <a:r>
              <a:rPr lang="pt-BR" sz="3200" dirty="0" smtClean="0"/>
              <a:t> de cada um e os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confrontou</a:t>
            </a:r>
            <a:r>
              <a:rPr lang="pt-BR" sz="3200" dirty="0" smtClean="0"/>
              <a:t> (</a:t>
            </a:r>
            <a:r>
              <a:rPr lang="pt-BR" sz="3200" dirty="0" smtClean="0"/>
              <a:t>v .61).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Se </a:t>
            </a:r>
            <a:r>
              <a:rPr lang="pt-BR" sz="3200" dirty="0"/>
              <a:t>já estavam </a:t>
            </a:r>
            <a:r>
              <a:rPr lang="pt-BR" sz="3200" dirty="0" smtClean="0"/>
              <a:t>escandalizados, o </a:t>
            </a:r>
            <a:r>
              <a:rPr lang="pt-BR" sz="3200" dirty="0"/>
              <a:t>que </a:t>
            </a:r>
            <a:r>
              <a:rPr lang="pt-BR" sz="3200" dirty="0" smtClean="0"/>
              <a:t>mais dizer? </a:t>
            </a:r>
            <a:r>
              <a:rPr lang="pt-BR" sz="3200" dirty="0" smtClean="0"/>
              <a:t>(v. 62</a:t>
            </a:r>
            <a:r>
              <a:rPr lang="pt-BR" sz="3200" dirty="0"/>
              <a:t>).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EB2441D6-6A4F-4F4A-A51C-A5BD3DC48B21}"/>
              </a:ext>
            </a:extLst>
          </p:cNvPr>
          <p:cNvSpPr txBox="1">
            <a:spLocks/>
          </p:cNvSpPr>
          <p:nvPr/>
        </p:nvSpPr>
        <p:spPr>
          <a:xfrm>
            <a:off x="0" y="1861503"/>
            <a:ext cx="9144000" cy="1077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b="1" dirty="0"/>
              <a:t>2. Os seguidores rejeitam (6.60-66</a:t>
            </a:r>
            <a:r>
              <a:rPr lang="pt-BR" sz="3200" b="1" dirty="0" smtClean="0"/>
              <a:t>, 70-71</a:t>
            </a:r>
            <a:r>
              <a:rPr lang="pt-BR" sz="3200" b="1" dirty="0"/>
              <a:t>)</a:t>
            </a:r>
          </a:p>
          <a:p>
            <a:pPr marL="0" indent="0" algn="just">
              <a:buNone/>
            </a:pPr>
            <a:r>
              <a:rPr lang="pt-BR" sz="3200" dirty="0" smtClean="0"/>
              <a:t>Vejamos </a:t>
            </a:r>
            <a:r>
              <a:rPr lang="pt-BR" sz="3200" u="sng" dirty="0">
                <a:uFill>
                  <a:solidFill>
                    <a:srgbClr val="FF0000"/>
                  </a:solidFill>
                </a:uFill>
              </a:rPr>
              <a:t>três faces da rejeição</a:t>
            </a:r>
            <a:r>
              <a:rPr lang="pt-BR" sz="3200" dirty="0"/>
              <a:t> ao evangelho de Cristo:</a:t>
            </a:r>
          </a:p>
        </p:txBody>
      </p:sp>
    </p:spTree>
    <p:extLst>
      <p:ext uri="{BB962C8B-B14F-4D97-AF65-F5344CB8AC3E}">
        <p14:creationId xmlns:p14="http://schemas.microsoft.com/office/powerpoint/2010/main" val="306997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II. REAÇÕES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Jo 6.41-71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EB2441D6-6A4F-4F4A-A51C-A5BD3DC48B21}"/>
              </a:ext>
            </a:extLst>
          </p:cNvPr>
          <p:cNvSpPr txBox="1">
            <a:spLocks/>
          </p:cNvSpPr>
          <p:nvPr/>
        </p:nvSpPr>
        <p:spPr>
          <a:xfrm>
            <a:off x="0" y="1926826"/>
            <a:ext cx="9144000" cy="4931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+mj-lt"/>
              <a:buAutoNum type="alphaUcPeriod" startAt="2"/>
            </a:pPr>
            <a:r>
              <a:rPr lang="pt-BR" sz="3200" b="1" dirty="0" smtClean="0"/>
              <a:t>Incredulidade </a:t>
            </a:r>
            <a:r>
              <a:rPr lang="pt-BR" sz="3200" b="1" dirty="0"/>
              <a:t>(</a:t>
            </a:r>
            <a:r>
              <a:rPr lang="pt-BR" sz="3200" b="1" dirty="0" smtClean="0"/>
              <a:t>vs. 63-65)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Jesus </a:t>
            </a:r>
            <a:r>
              <a:rPr lang="pt-BR" sz="3200" dirty="0"/>
              <a:t>apontou o </a:t>
            </a:r>
            <a:r>
              <a:rPr lang="pt-BR" sz="3200" u="sng" dirty="0">
                <a:uFill>
                  <a:solidFill>
                    <a:srgbClr val="FF0000"/>
                  </a:solidFill>
                </a:uFill>
              </a:rPr>
              <a:t>caráter vivificador de Sua palavra </a:t>
            </a:r>
            <a:r>
              <a:rPr lang="pt-BR" sz="3200" dirty="0"/>
              <a:t>(v</a:t>
            </a:r>
            <a:r>
              <a:rPr lang="pt-BR" sz="3200" dirty="0" smtClean="0"/>
              <a:t>. 63).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Alimentar-se </a:t>
            </a:r>
            <a:r>
              <a:rPr lang="pt-BR" sz="3200" dirty="0"/>
              <a:t>de Cristo é </a:t>
            </a:r>
            <a:r>
              <a:rPr lang="pt-BR" sz="3200" u="sng" dirty="0">
                <a:uFill>
                  <a:solidFill>
                    <a:srgbClr val="FF0000"/>
                  </a:solidFill>
                </a:uFill>
              </a:rPr>
              <a:t>receber com prazer as Suas palavra</a:t>
            </a:r>
            <a:r>
              <a:rPr lang="pt-BR" sz="3200" dirty="0"/>
              <a:t>s (Jr 15.16</a:t>
            </a:r>
            <a:r>
              <a:rPr lang="pt-BR" sz="3200" dirty="0" smtClean="0"/>
              <a:t>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Mas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continuaram </a:t>
            </a:r>
            <a:r>
              <a:rPr lang="pt-BR" sz="3200" u="sng" dirty="0">
                <a:uFill>
                  <a:solidFill>
                    <a:srgbClr val="FF0000"/>
                  </a:solidFill>
                </a:uFill>
              </a:rPr>
              <a:t>incrédulos</a:t>
            </a:r>
            <a:r>
              <a:rPr lang="pt-BR" sz="3200" dirty="0"/>
              <a:t> à mensagem </a:t>
            </a:r>
            <a:r>
              <a:rPr lang="pt-BR" sz="3200" dirty="0" smtClean="0"/>
              <a:t>e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um deles trairia </a:t>
            </a:r>
            <a:r>
              <a:rPr lang="pt-BR" sz="3200" u="sng" dirty="0">
                <a:uFill>
                  <a:solidFill>
                    <a:srgbClr val="FF0000"/>
                  </a:solidFill>
                </a:uFill>
              </a:rPr>
              <a:t>Jesus</a:t>
            </a:r>
            <a:r>
              <a:rPr lang="pt-BR" sz="3200" dirty="0"/>
              <a:t>, a saber, Judas </a:t>
            </a:r>
            <a:r>
              <a:rPr lang="pt-BR" sz="3200" dirty="0" err="1"/>
              <a:t>Iscariotes</a:t>
            </a:r>
            <a:r>
              <a:rPr lang="pt-BR" sz="3200" dirty="0"/>
              <a:t> (v</a:t>
            </a:r>
            <a:r>
              <a:rPr lang="pt-BR" sz="3200" dirty="0" smtClean="0"/>
              <a:t>. 64).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Jesus reafirmou a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doutrina da eleição</a:t>
            </a:r>
            <a:r>
              <a:rPr lang="pt-BR" sz="3200" dirty="0" smtClean="0"/>
              <a:t> </a:t>
            </a:r>
            <a:r>
              <a:rPr lang="pt-BR" sz="3200" dirty="0"/>
              <a:t>(v</a:t>
            </a:r>
            <a:r>
              <a:rPr lang="pt-BR" sz="3200" dirty="0" smtClean="0"/>
              <a:t>. 65).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Só </a:t>
            </a:r>
            <a:r>
              <a:rPr lang="pt-BR" sz="3200" dirty="0"/>
              <a:t>crê em Jesus aquele que </a:t>
            </a:r>
            <a:r>
              <a:rPr lang="pt-BR" sz="3200" u="sng" dirty="0">
                <a:uFill>
                  <a:solidFill>
                    <a:srgbClr val="FF0000"/>
                  </a:solidFill>
                </a:uFill>
              </a:rPr>
              <a:t>Deus atrair</a:t>
            </a:r>
            <a:r>
              <a:rPr lang="pt-BR" sz="3200" dirty="0"/>
              <a:t> (</a:t>
            </a:r>
            <a:r>
              <a:rPr lang="pt-BR" sz="3200" dirty="0" smtClean="0"/>
              <a:t>vs. 37, 44</a:t>
            </a:r>
            <a:r>
              <a:rPr lang="pt-BR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1719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II. REAÇÕES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Jo 6.41-71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98670"/>
            <a:ext cx="9144000" cy="4759329"/>
          </a:xfrm>
        </p:spPr>
        <p:txBody>
          <a:bodyPr>
            <a:noAutofit/>
          </a:bodyPr>
          <a:lstStyle/>
          <a:p>
            <a:pPr marL="571500" indent="-571500" algn="just">
              <a:spcAft>
                <a:spcPts val="600"/>
              </a:spcAft>
              <a:buFont typeface="+mj-lt"/>
              <a:buAutoNum type="alphaUcPeriod" startAt="3"/>
            </a:pPr>
            <a:r>
              <a:rPr lang="pt-BR" sz="3200" b="1" dirty="0" smtClean="0"/>
              <a:t>Abandono </a:t>
            </a:r>
            <a:r>
              <a:rPr lang="pt-BR" sz="3200" b="1" dirty="0"/>
              <a:t>(</a:t>
            </a:r>
            <a:r>
              <a:rPr lang="pt-BR" sz="3200" b="1" dirty="0" smtClean="0"/>
              <a:t>vs. 66, 70-71)</a:t>
            </a:r>
          </a:p>
          <a:p>
            <a:pPr marL="447675" indent="-447675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Os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meros </a:t>
            </a:r>
            <a:r>
              <a:rPr lang="pt-BR" sz="3200" u="sng" dirty="0">
                <a:uFill>
                  <a:solidFill>
                    <a:srgbClr val="FF0000"/>
                  </a:solidFill>
                </a:uFill>
              </a:rPr>
              <a:t>seguidores</a:t>
            </a:r>
            <a:r>
              <a:rPr lang="pt-BR" sz="3200" dirty="0"/>
              <a:t> </a:t>
            </a:r>
            <a:r>
              <a:rPr lang="pt-BR" sz="3200" dirty="0" smtClean="0">
                <a:uFill>
                  <a:solidFill>
                    <a:srgbClr val="FF0000"/>
                  </a:solidFill>
                </a:uFill>
              </a:rPr>
              <a:t>abandonaram Jesus</a:t>
            </a:r>
            <a:r>
              <a:rPr lang="pt-BR" sz="3200" dirty="0"/>
              <a:t> </a:t>
            </a:r>
            <a:r>
              <a:rPr lang="pt-BR" sz="3200" dirty="0" smtClean="0"/>
              <a:t>(</a:t>
            </a:r>
            <a:r>
              <a:rPr lang="pt-BR" sz="3200" dirty="0" smtClean="0"/>
              <a:t>v. 66).</a:t>
            </a:r>
          </a:p>
          <a:p>
            <a:pPr marL="447675" indent="-447675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“</a:t>
            </a:r>
            <a:r>
              <a:rPr lang="pt-BR" sz="3200" dirty="0"/>
              <a:t>O que eles queriam Jesus não daria, e </a:t>
            </a:r>
            <a:r>
              <a:rPr lang="pt-BR" sz="3200" u="sng" dirty="0">
                <a:uFill>
                  <a:solidFill>
                    <a:srgbClr val="FF0000"/>
                  </a:solidFill>
                </a:uFill>
              </a:rPr>
              <a:t>o que Jesus ofereceu eles não quiseram</a:t>
            </a:r>
            <a:r>
              <a:rPr lang="pt-BR" sz="3200" dirty="0"/>
              <a:t>” (F</a:t>
            </a:r>
            <a:r>
              <a:rPr lang="pt-BR" sz="3200" dirty="0" smtClean="0"/>
              <a:t>. F</a:t>
            </a:r>
            <a:r>
              <a:rPr lang="pt-BR" sz="3200" dirty="0"/>
              <a:t>. Bruce</a:t>
            </a:r>
            <a:r>
              <a:rPr lang="pt-BR" sz="3200" dirty="0" smtClean="0"/>
              <a:t>).</a:t>
            </a:r>
          </a:p>
          <a:p>
            <a:pPr marL="447675" indent="-447675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Muitos seguidores </a:t>
            </a:r>
            <a:r>
              <a:rPr lang="pt-BR" sz="3200" dirty="0"/>
              <a:t>na Galileia assim como </a:t>
            </a:r>
            <a:r>
              <a:rPr lang="pt-BR" sz="3200" dirty="0" smtClean="0"/>
              <a:t>em </a:t>
            </a:r>
            <a:r>
              <a:rPr lang="pt-BR" sz="3200" dirty="0"/>
              <a:t>Jerusalém (2.23-25) </a:t>
            </a:r>
            <a:r>
              <a:rPr lang="pt-BR" sz="3200" u="sng" dirty="0">
                <a:uFill>
                  <a:solidFill>
                    <a:srgbClr val="FF0000"/>
                  </a:solidFill>
                </a:uFill>
              </a:rPr>
              <a:t>não foram aprovados no teste</a:t>
            </a:r>
            <a:r>
              <a:rPr lang="pt-BR" sz="3200" dirty="0" smtClean="0"/>
              <a:t>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 Entendendo o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evangelho de João</a:t>
            </a:r>
            <a:r>
              <a:rPr lang="pt-BR" sz="3200" dirty="0" smtClean="0"/>
              <a:t>, faz </a:t>
            </a:r>
            <a:r>
              <a:rPr lang="pt-BR" sz="3200" dirty="0"/>
              <a:t>mais sentido </a:t>
            </a:r>
            <a:r>
              <a:rPr lang="pt-BR" sz="3200" dirty="0" smtClean="0"/>
              <a:t>ler sua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carta: </a:t>
            </a:r>
            <a:r>
              <a:rPr lang="pt-BR" sz="3200" u="sng" dirty="0">
                <a:uFill>
                  <a:solidFill>
                    <a:srgbClr val="FF0000"/>
                  </a:solidFill>
                </a:uFill>
              </a:rPr>
              <a:t>1João 2.19</a:t>
            </a:r>
            <a:r>
              <a:rPr lang="pt-B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633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II. REAÇÕES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Jo 6.41-71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411C86EB-5EC3-4C0D-9673-42F36DA6F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76616"/>
            <a:ext cx="9144000" cy="4753391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t-BR" sz="3200" b="1" dirty="0"/>
              <a:t>3. Os discípulos aceitam (6.67-69)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/>
              <a:t>Só os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discípulos de fato</a:t>
            </a:r>
            <a:r>
              <a:rPr lang="pt-BR" sz="3200" dirty="0" smtClean="0"/>
              <a:t> ficaram </a:t>
            </a:r>
            <a:r>
              <a:rPr lang="pt-BR" sz="3200" dirty="0"/>
              <a:t>(v</a:t>
            </a:r>
            <a:r>
              <a:rPr lang="pt-BR" sz="3200" dirty="0" smtClean="0"/>
              <a:t>. 67).</a:t>
            </a:r>
          </a:p>
          <a:p>
            <a:pPr marL="447675" indent="-447675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Jesus </a:t>
            </a:r>
            <a:r>
              <a:rPr lang="pt-BR" sz="3200" dirty="0"/>
              <a:t>perguntou: </a:t>
            </a:r>
            <a:r>
              <a:rPr lang="pt-BR" sz="3200" i="1" dirty="0"/>
              <a:t>“Será que vocês também querem se retirar</a:t>
            </a:r>
            <a:r>
              <a:rPr lang="pt-BR" sz="3200" i="1" dirty="0" smtClean="0"/>
              <a:t>?”</a:t>
            </a:r>
            <a:r>
              <a:rPr lang="pt-BR" sz="3200" dirty="0" smtClean="0"/>
              <a:t>.</a:t>
            </a:r>
          </a:p>
          <a:p>
            <a:pPr marL="447675" indent="-447675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No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original</a:t>
            </a:r>
            <a:r>
              <a:rPr lang="pt-BR" sz="3200" dirty="0" smtClean="0"/>
              <a:t>, a pergunta tem o seguinte sentido: </a:t>
            </a:r>
            <a:r>
              <a:rPr lang="pt-BR" sz="3200" i="1" dirty="0" smtClean="0"/>
              <a:t>“</a:t>
            </a:r>
            <a:r>
              <a:rPr lang="pt-BR" sz="3200" i="1" u="sng" dirty="0" smtClean="0">
                <a:uFill>
                  <a:solidFill>
                    <a:srgbClr val="FF0000"/>
                  </a:solidFill>
                </a:uFill>
              </a:rPr>
              <a:t>Vocês </a:t>
            </a:r>
            <a:r>
              <a:rPr lang="pt-BR" sz="3200" i="1" u="sng" dirty="0">
                <a:uFill>
                  <a:solidFill>
                    <a:srgbClr val="FF0000"/>
                  </a:solidFill>
                </a:uFill>
              </a:rPr>
              <a:t>querem ir embora, não é mesmo</a:t>
            </a:r>
            <a:r>
              <a:rPr lang="pt-BR" sz="3200" i="1" u="sng" dirty="0" smtClean="0">
                <a:uFill>
                  <a:solidFill>
                    <a:srgbClr val="FF0000"/>
                  </a:solidFill>
                </a:uFill>
              </a:rPr>
              <a:t>?</a:t>
            </a:r>
            <a:r>
              <a:rPr lang="pt-BR" sz="3200" i="1" dirty="0" smtClean="0"/>
              <a:t>”</a:t>
            </a:r>
            <a:r>
              <a:rPr lang="pt-BR" sz="3200" dirty="0" smtClean="0"/>
              <a:t>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Pedro </a:t>
            </a:r>
            <a:r>
              <a:rPr lang="pt-BR" sz="3200" dirty="0"/>
              <a:t>respondeu constrangido, mas reconheceu que </a:t>
            </a:r>
            <a:r>
              <a:rPr lang="pt-BR" sz="3200" u="sng" dirty="0">
                <a:uFill>
                  <a:solidFill>
                    <a:srgbClr val="FF0000"/>
                  </a:solidFill>
                </a:uFill>
              </a:rPr>
              <a:t>só há um caminho</a:t>
            </a:r>
            <a:r>
              <a:rPr lang="pt-BR" sz="3200" dirty="0"/>
              <a:t> (v</a:t>
            </a:r>
            <a:r>
              <a:rPr lang="pt-BR" sz="3200" dirty="0" smtClean="0"/>
              <a:t>. 68):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aceitar o </a:t>
            </a:r>
            <a:r>
              <a:rPr lang="pt-BR" sz="3200" u="sng" dirty="0">
                <a:uFill>
                  <a:solidFill>
                    <a:srgbClr val="FF0000"/>
                  </a:solidFill>
                </a:uFill>
              </a:rPr>
              <a:t>evangelho de Cristo</a:t>
            </a:r>
            <a:r>
              <a:rPr lang="pt-BR" sz="3200" dirty="0"/>
              <a:t> (v</a:t>
            </a:r>
            <a:r>
              <a:rPr lang="pt-BR" sz="3200" dirty="0" smtClean="0"/>
              <a:t>. 69</a:t>
            </a:r>
            <a:r>
              <a:rPr lang="pt-BR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2999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CONCLUSÃO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C9F906E-E1EE-4389-8881-3FFFB40A20A8}"/>
              </a:ext>
            </a:extLst>
          </p:cNvPr>
          <p:cNvSpPr txBox="1"/>
          <p:nvPr/>
        </p:nvSpPr>
        <p:spPr>
          <a:xfrm>
            <a:off x="0" y="2100195"/>
            <a:ext cx="91440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pt-BR" sz="3200" i="1" dirty="0" smtClean="0"/>
              <a:t>Estudamos a </a:t>
            </a:r>
            <a:r>
              <a:rPr lang="pt-BR" sz="3200" i="1" dirty="0"/>
              <a:t>identidade, a autoridade e a mensagem de </a:t>
            </a:r>
            <a:r>
              <a:rPr lang="pt-BR" sz="3200" i="1" dirty="0" smtClean="0"/>
              <a:t>Jesus.</a:t>
            </a:r>
          </a:p>
          <a:p>
            <a:pPr marL="457200" indent="-457200" algn="just"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pt-BR" sz="3200" i="1" dirty="0" smtClean="0"/>
              <a:t>Aprendemos </a:t>
            </a:r>
            <a:r>
              <a:rPr lang="pt-BR" sz="3200" i="1" dirty="0"/>
              <a:t>que Jesus é Senhor sobre a natureza e sobre a </a:t>
            </a:r>
            <a:r>
              <a:rPr lang="pt-BR" sz="3200" i="1" dirty="0" smtClean="0"/>
              <a:t>salvação.</a:t>
            </a:r>
          </a:p>
          <a:p>
            <a:pPr marL="457200" indent="-457200" algn="just"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pt-BR" sz="3200" i="1" dirty="0" smtClean="0"/>
              <a:t>Vimos </a:t>
            </a:r>
            <a:r>
              <a:rPr lang="pt-BR" sz="3200" i="1" dirty="0"/>
              <a:t>também que a mensagem do Evangelho foi rejeitada pela maioria e aceita por uma minoria</a:t>
            </a:r>
            <a:r>
              <a:rPr lang="pt-BR" sz="3200" i="1" dirty="0" smtClean="0"/>
              <a:t>.</a:t>
            </a:r>
          </a:p>
          <a:p>
            <a:pPr marL="457200" indent="-457200" algn="just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pt-BR" sz="3200" i="1" dirty="0" smtClean="0"/>
              <a:t>Devemos </a:t>
            </a:r>
            <a:r>
              <a:rPr lang="pt-BR" sz="3200" i="1" dirty="0"/>
              <a:t>nos render completamente ao senhorio de Jesus e jamais rejeitar a Sua mensagem.</a:t>
            </a:r>
          </a:p>
        </p:txBody>
      </p:sp>
    </p:spTree>
    <p:extLst>
      <p:ext uri="{BB962C8B-B14F-4D97-AF65-F5344CB8AC3E}">
        <p14:creationId xmlns:p14="http://schemas.microsoft.com/office/powerpoint/2010/main" val="40117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1909</TotalTime>
  <Words>535</Words>
  <Application>Microsoft Office PowerPoint</Application>
  <PresentationFormat>Apresentação na tela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Wingdings</vt:lpstr>
      <vt:lpstr>Tema do Office</vt:lpstr>
      <vt:lpstr>Apresentação do PowerPoint</vt:lpstr>
      <vt:lpstr>IDENTIDADE DE CRISTO JO 6</vt:lpstr>
      <vt:lpstr>Alvo da Lição</vt:lpstr>
      <vt:lpstr>II. REAÇÕES Jo 6.41-71</vt:lpstr>
      <vt:lpstr>II. REAÇÕES Jo 6.41-71</vt:lpstr>
      <vt:lpstr>II. REAÇÕES Jo 6.41-71</vt:lpstr>
      <vt:lpstr>II. REAÇÕES Jo 6.41-71</vt:lpstr>
      <vt:lpstr>II. REAÇÕES Jo 6.41-71</vt:lpstr>
      <vt:lpstr>CONCLUSÃO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Usuário do Windows</cp:lastModifiedBy>
  <cp:revision>86</cp:revision>
  <dcterms:created xsi:type="dcterms:W3CDTF">2019-05-27T11:22:05Z</dcterms:created>
  <dcterms:modified xsi:type="dcterms:W3CDTF">2020-03-13T01:59:00Z</dcterms:modified>
</cp:coreProperties>
</file>